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1" r:id="rId14"/>
    <p:sldId id="267" r:id="rId15"/>
  </p:sldIdLst>
  <p:sldSz cx="12192000" cy="6858000"/>
  <p:notesSz cx="6888163" cy="100203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3/7/2021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025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3/7/2021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6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3/7/2021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2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3/7/2021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0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3/7/2021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4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3/7/2021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2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3/7/2021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6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3/7/2021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2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3/7/2021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455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3/7/2021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4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3/7/2021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5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3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4DAFC3B-1B80-4749-B739-D00099FB9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4453.2385"/>
                    <p14:bmk name="Textmarke 2" time="4473.5541"/>
                  </p14:bmkLst>
                </p14:media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6215" y="4"/>
            <a:ext cx="12191980" cy="685798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1C8FF592-DEC3-42D7-B2CD-5797E102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38805" y="304807"/>
            <a:ext cx="6858000" cy="6248391"/>
          </a:xfrm>
          <a:prstGeom prst="flowChartDocumen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18E62C-A1FF-4287-B466-37167775A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095BA0-2222-4D4D-842A-B14BBFA54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82CAE6-43E7-4567-AE8B-4E45E6268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7BCEBF-E459-4E6E-9C65-888321E06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3F1577-CD86-459A-87F2-B88DC8FA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FC4D55-3CFE-4598-B2DA-683B78FF3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BBCEDF-601D-43A0-BF08-27B894D84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ABCC73-4EA2-41C0-9254-2FB609A2C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0C665E-6869-4952-B39B-9AA7EA82D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E41D2C-5FA9-4980-BA0E-F4601E178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537BF2-D21E-4EF3-9EBD-B4833EE1D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F5A085-4CA5-4E37-8F50-3D421162C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EC2D4DA-2F79-4EDD-846C-CD0AF25A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9CDF757-C6F7-47B3-A418-B70C72CC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69C0BD-0768-4186-9A1C-E613366FA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F3F35-4957-4CCC-8AE9-FD790FB68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A46E9E8-EE2D-491C-9F41-00883F0C0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488EFDB-7849-4738-933E-5D25B3464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17D573-D985-4812-A673-A08068E9B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0FDB3E-8398-428F-BEE4-6FC4B293C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7FBE3BC-EAC7-49C4-85D4-81244ADAB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358765-97FA-42A5-B8E9-A7855A2F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39591A-BF67-439C-BD2D-FB0CF763A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EF2BB09-702D-4FC8-8B34-1AF746A9C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8A18DA-32B7-4D57-9770-CB30708D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6B058C-FA0C-4971-9C01-2177B7BFC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DDCF1B-8FE1-4FDF-BF24-63320B062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F56F172-46BD-425C-B91F-1E6205FA4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D2B59D-1DA1-4EC5-B3C8-1AD33B87C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8730AC-66DE-42BF-89A4-424DBB42B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A341868-429F-4B87-B723-F4481349A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6600" y="728905"/>
            <a:ext cx="4567990" cy="3184274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Willkommen im Restaurant zur Platte</a:t>
            </a:r>
          </a:p>
        </p:txBody>
      </p:sp>
    </p:spTree>
    <p:extLst>
      <p:ext uri="{BB962C8B-B14F-4D97-AF65-F5344CB8AC3E}">
        <p14:creationId xmlns:p14="http://schemas.microsoft.com/office/powerpoint/2010/main" val="25591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0" name="Picture 4">
            <a:extLst>
              <a:ext uri="{FF2B5EF4-FFF2-40B4-BE49-F238E27FC236}">
                <a16:creationId xmlns:a16="http://schemas.microsoft.com/office/drawing/2014/main" id="{4C663FEA-A8C2-46DC-990F-D2677E664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" r="1" b="1"/>
          <a:stretch/>
        </p:blipFill>
        <p:spPr>
          <a:xfrm>
            <a:off x="-22827" y="11"/>
            <a:ext cx="12191980" cy="6857989"/>
          </a:xfrm>
          <a:prstGeom prst="rect">
            <a:avLst/>
          </a:prstGeom>
        </p:spPr>
      </p:pic>
      <p:grpSp>
        <p:nvGrpSpPr>
          <p:cNvPr id="61" name="Group 10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41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DCC4454-36D1-4F49-8CE3-E36781E74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1" y="139181"/>
            <a:ext cx="2400289" cy="470418"/>
          </a:xfrm>
        </p:spPr>
        <p:txBody>
          <a:bodyPr>
            <a:normAutofit/>
          </a:bodyPr>
          <a:lstStyle/>
          <a:p>
            <a:r>
              <a:rPr lang="de-DE" sz="2200" b="1" dirty="0">
                <a:solidFill>
                  <a:srgbClr val="FF0000"/>
                </a:solidFill>
              </a:rPr>
              <a:t>Getränke</a:t>
            </a: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305DAFF6-C832-426F-95E8-F0BDF42F6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577988"/>
              </p:ext>
            </p:extLst>
          </p:nvPr>
        </p:nvGraphicFramePr>
        <p:xfrm>
          <a:off x="2028825" y="1451824"/>
          <a:ext cx="813523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7475">
                  <a:extLst>
                    <a:ext uri="{9D8B030D-6E8A-4147-A177-3AD203B41FA5}">
                      <a16:colId xmlns:a16="http://schemas.microsoft.com/office/drawing/2014/main" val="3395457669"/>
                    </a:ext>
                  </a:extLst>
                </a:gridCol>
                <a:gridCol w="1667761">
                  <a:extLst>
                    <a:ext uri="{9D8B030D-6E8A-4147-A177-3AD203B41FA5}">
                      <a16:colId xmlns:a16="http://schemas.microsoft.com/office/drawing/2014/main" val="38813465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00"/>
                          </a:solidFill>
                        </a:rPr>
                        <a:t>Speise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FFFF00"/>
                          </a:solidFill>
                        </a:rPr>
                        <a:t>Preis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696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Cola (Alle Sorten)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3,50€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2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Apfelschorle, Traubensaft etc. Wein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2,50€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0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Bier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3,00€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458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Caffe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3,50€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62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Capochino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3,00€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62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Kakao (mit Sahne, Marschmelos)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3,00€-4,00€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41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Milch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2,00€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69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Caprisonne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Je.2,00€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583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Wasser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1,50€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567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5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Ein Bild, das Spinnennetz enthält.&#10;&#10;Automatisch generierte Beschreibung">
            <a:extLst>
              <a:ext uri="{FF2B5EF4-FFF2-40B4-BE49-F238E27FC236}">
                <a16:creationId xmlns:a16="http://schemas.microsoft.com/office/drawing/2014/main" id="{D0AFFB5E-8645-4894-9BD3-074A9F7F2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99" b="2139"/>
          <a:stretch/>
        </p:blipFill>
        <p:spPr>
          <a:xfrm>
            <a:off x="8325" y="-2"/>
            <a:ext cx="12191980" cy="68579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4ED0B8-5CE6-4AC7-8B17-EA4822271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29A6D1E-B2C5-4EA5-AE1C-38B013F2F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931AB8-CF9B-4AD8-AC1D-4C2601AAC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C2CCADA-1B82-43E3-833B-4060BE7F5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F08988-F992-4294-949D-DDCE169A3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85FC3C8-5C9D-43F8-9E30-080325769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6C109A7-0606-445C-9BD7-D34D2D563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22D562A-981A-4601-A486-56FF6166F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ED2D30-01A5-481E-BC98-230A36B19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9B6A44-3E5B-4A1B-9F08-91A9AC7D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CEAA436-3B60-4F4D-969C-F9E59166B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012AB3E-0EB0-401C-AEB9-1B11EBFA2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12C0EF1-16A8-43D3-BB08-6324EA2B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10C8DD8-4E78-4609-8B03-3B0370779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F743F9-1D19-4FF2-8251-F57CA383B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DB321D0-DFB6-4B6E-906B-988177945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6D4111-68A3-4087-9A9D-1929BD935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0306072-4363-499C-81A5-02B06A7F0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1D919DE-BA6B-4AFE-8C93-FE0D8613BF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AF5B730-8B89-4959-803E-A637FEE30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AD62196-A255-462C-806B-4343D253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5DB4585-EC2B-48C9-88AD-993DF150E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8895D7-763A-4933-9336-20425791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E65AD35-513F-4B81-B4DC-634963191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CC64BBD-6AF9-4976-B460-FFA23615C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F7C37CF-13E0-4F8F-9C0C-36F8307D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5D31D96-DD3E-4B9F-8596-594BFBE8D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693F56F-BB6A-475E-9C1D-15F77F3B1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5552F12-F557-4C88-869D-73EA86978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11692E3-49EE-410A-92E3-C182E8B30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A4744D7-5764-4D74-8DF2-28385F080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614" y="3733815"/>
            <a:ext cx="12208613" cy="3124184"/>
          </a:xfrm>
          <a:custGeom>
            <a:avLst/>
            <a:gdLst>
              <a:gd name="connsiteX0" fmla="*/ 8951169 w 12179808"/>
              <a:gd name="connsiteY0" fmla="*/ 21 h 2933519"/>
              <a:gd name="connsiteX1" fmla="*/ 11653845 w 12179808"/>
              <a:gd name="connsiteY1" fmla="*/ 146056 h 2933519"/>
              <a:gd name="connsiteX2" fmla="*/ 12178450 w 12179808"/>
              <a:gd name="connsiteY2" fmla="*/ 199538 h 2933519"/>
              <a:gd name="connsiteX3" fmla="*/ 12178450 w 12179808"/>
              <a:gd name="connsiteY3" fmla="*/ 1261956 h 2933519"/>
              <a:gd name="connsiteX4" fmla="*/ 12179808 w 12179808"/>
              <a:gd name="connsiteY4" fmla="*/ 1261956 h 2933519"/>
              <a:gd name="connsiteX5" fmla="*/ 12179808 w 12179808"/>
              <a:gd name="connsiteY5" fmla="*/ 2933519 h 2933519"/>
              <a:gd name="connsiteX6" fmla="*/ 0 w 12179808"/>
              <a:gd name="connsiteY6" fmla="*/ 2933519 h 2933519"/>
              <a:gd name="connsiteX7" fmla="*/ 0 w 12179808"/>
              <a:gd name="connsiteY7" fmla="*/ 1392987 h 2933519"/>
              <a:gd name="connsiteX8" fmla="*/ 0 w 12179808"/>
              <a:gd name="connsiteY8" fmla="*/ 1261956 h 2933519"/>
              <a:gd name="connsiteX9" fmla="*/ 0 w 12179808"/>
              <a:gd name="connsiteY9" fmla="*/ 703569 h 2933519"/>
              <a:gd name="connsiteX10" fmla="*/ 8951169 w 12179808"/>
              <a:gd name="connsiteY10" fmla="*/ 21 h 293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79808" h="2933519">
                <a:moveTo>
                  <a:pt x="8951169" y="21"/>
                </a:moveTo>
                <a:cubicBezTo>
                  <a:pt x="9704520" y="1107"/>
                  <a:pt x="10578586" y="43239"/>
                  <a:pt x="11653845" y="146056"/>
                </a:cubicBezTo>
                <a:lnTo>
                  <a:pt x="12178450" y="199538"/>
                </a:lnTo>
                <a:lnTo>
                  <a:pt x="12178450" y="1261956"/>
                </a:lnTo>
                <a:lnTo>
                  <a:pt x="12179808" y="1261956"/>
                </a:lnTo>
                <a:lnTo>
                  <a:pt x="12179808" y="2933519"/>
                </a:lnTo>
                <a:lnTo>
                  <a:pt x="0" y="2933519"/>
                </a:lnTo>
                <a:lnTo>
                  <a:pt x="0" y="1392987"/>
                </a:lnTo>
                <a:lnTo>
                  <a:pt x="0" y="1261956"/>
                </a:lnTo>
                <a:lnTo>
                  <a:pt x="0" y="703569"/>
                </a:lnTo>
                <a:cubicBezTo>
                  <a:pt x="4768989" y="703569"/>
                  <a:pt x="5812206" y="-4505"/>
                  <a:pt x="8951169" y="21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55B7A5-795E-4558-B74C-2AD6A0713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494" y="4605285"/>
            <a:ext cx="9144000" cy="1600200"/>
          </a:xfrm>
        </p:spPr>
        <p:txBody>
          <a:bodyPr>
            <a:normAutofit/>
          </a:bodyPr>
          <a:lstStyle/>
          <a:p>
            <a:r>
              <a:rPr lang="de-DE" dirty="0"/>
              <a:t>Souvenirs</a:t>
            </a:r>
          </a:p>
        </p:txBody>
      </p:sp>
      <p:pic>
        <p:nvPicPr>
          <p:cNvPr id="6" name="Grafik 5" descr="Ballontier mit einfarbiger Füllung">
            <a:extLst>
              <a:ext uri="{FF2B5EF4-FFF2-40B4-BE49-F238E27FC236}">
                <a16:creationId xmlns:a16="http://schemas.microsoft.com/office/drawing/2014/main" id="{71CE1645-E994-485A-8E71-29711AB3E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8034" y="2747930"/>
            <a:ext cx="914400" cy="914400"/>
          </a:xfrm>
          <a:prstGeom prst="rect">
            <a:avLst/>
          </a:prstGeom>
        </p:spPr>
      </p:pic>
      <p:pic>
        <p:nvPicPr>
          <p:cNvPr id="8" name="Grafik 7" descr="Drama mit einfarbiger Füllung">
            <a:extLst>
              <a:ext uri="{FF2B5EF4-FFF2-40B4-BE49-F238E27FC236}">
                <a16:creationId xmlns:a16="http://schemas.microsoft.com/office/drawing/2014/main" id="{1BAD9B06-F4BF-471D-92D4-48EE2A13D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0371" y="2895784"/>
            <a:ext cx="914400" cy="914400"/>
          </a:xfrm>
          <a:prstGeom prst="rect">
            <a:avLst/>
          </a:prstGeom>
        </p:spPr>
      </p:pic>
      <p:pic>
        <p:nvPicPr>
          <p:cNvPr id="41" name="Grafik 40" descr="Origami mit einfarbiger Füllung">
            <a:extLst>
              <a:ext uri="{FF2B5EF4-FFF2-40B4-BE49-F238E27FC236}">
                <a16:creationId xmlns:a16="http://schemas.microsoft.com/office/drawing/2014/main" id="{1E7F7077-20F8-4EFD-87F5-73EAAB456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9142" y="1443154"/>
            <a:ext cx="914400" cy="914400"/>
          </a:xfrm>
          <a:prstGeom prst="rect">
            <a:avLst/>
          </a:prstGeom>
        </p:spPr>
      </p:pic>
      <p:pic>
        <p:nvPicPr>
          <p:cNvPr id="44" name="Grafik 43" descr="Puppe mit einfarbiger Füllung">
            <a:extLst>
              <a:ext uri="{FF2B5EF4-FFF2-40B4-BE49-F238E27FC236}">
                <a16:creationId xmlns:a16="http://schemas.microsoft.com/office/drawing/2014/main" id="{C81D8C75-36AF-4FE3-A14E-48AC35281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90688" y="29659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7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DDFA3-6EC2-47FA-89EF-5909D3A98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C650FF2-A00A-4543-9238-CE798C911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665" y="252723"/>
            <a:ext cx="1733546" cy="504782"/>
          </a:xfrm>
        </p:spPr>
        <p:txBody>
          <a:bodyPr>
            <a:normAutofit/>
          </a:bodyPr>
          <a:lstStyle/>
          <a:p>
            <a:r>
              <a:rPr lang="de-DE" sz="2200" dirty="0"/>
              <a:t>Souvenirs</a:t>
            </a: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012798B1-89B4-472B-8451-62232A599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388779"/>
              </p:ext>
            </p:extLst>
          </p:nvPr>
        </p:nvGraphicFramePr>
        <p:xfrm>
          <a:off x="1866211" y="1639484"/>
          <a:ext cx="8128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2439">
                  <a:extLst>
                    <a:ext uri="{9D8B030D-6E8A-4147-A177-3AD203B41FA5}">
                      <a16:colId xmlns:a16="http://schemas.microsoft.com/office/drawing/2014/main" val="792321385"/>
                    </a:ext>
                  </a:extLst>
                </a:gridCol>
                <a:gridCol w="1745561">
                  <a:extLst>
                    <a:ext uri="{9D8B030D-6E8A-4147-A177-3AD203B41FA5}">
                      <a16:colId xmlns:a16="http://schemas.microsoft.com/office/drawing/2014/main" val="10811932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FF00"/>
                          </a:solidFill>
                        </a:rPr>
                        <a:t>Gegenstand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FF00"/>
                          </a:solidFill>
                        </a:rPr>
                        <a:t>Preis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956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Teller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62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Gabel, Messer, Löffel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st.3,00€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68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Becher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je.1,50€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607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Papier Stück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st.0,50€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51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Bleistift, Buntstift, Radiergummi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je.1,00€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968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rgbClr val="00B0F0"/>
                          </a:solidFill>
                        </a:rPr>
                        <a:t>Feinleiner</a:t>
                      </a:r>
                      <a:endParaRPr lang="de-DE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st,.1,50€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69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Kugelschreiber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st.1,00€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691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-----------------------------------------------------------------------------------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---------------------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677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-----------------------------------------------------------------------------------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---------------------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479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78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4DAFC3B-1B80-4749-B739-D00099FB9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4453.2385"/>
                    <p14:bmk name="Textmarke 2" time="4473.5541"/>
                  </p14:bmkLst>
                </p14:media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6215" y="4"/>
            <a:ext cx="12191980" cy="685798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1C8FF592-DEC3-42D7-B2CD-5797E102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38805" y="304807"/>
            <a:ext cx="6858000" cy="6248391"/>
          </a:xfrm>
          <a:prstGeom prst="flowChartDocumen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18E62C-A1FF-4287-B466-37167775A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095BA0-2222-4D4D-842A-B14BBFA54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82CAE6-43E7-4567-AE8B-4E45E6268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7BCEBF-E459-4E6E-9C65-888321E06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3F1577-CD86-459A-87F2-B88DC8FA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FC4D55-3CFE-4598-B2DA-683B78FF3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BBCEDF-601D-43A0-BF08-27B894D84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ABCC73-4EA2-41C0-9254-2FB609A2C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0C665E-6869-4952-B39B-9AA7EA82D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E41D2C-5FA9-4980-BA0E-F4601E178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537BF2-D21E-4EF3-9EBD-B4833EE1D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F5A085-4CA5-4E37-8F50-3D421162C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EC2D4DA-2F79-4EDD-846C-CD0AF25A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9CDF757-C6F7-47B3-A418-B70C72CC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69C0BD-0768-4186-9A1C-E613366FA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F3F35-4957-4CCC-8AE9-FD790FB68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A46E9E8-EE2D-491C-9F41-00883F0C0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488EFDB-7849-4738-933E-5D25B3464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17D573-D985-4812-A673-A08068E9B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0FDB3E-8398-428F-BEE4-6FC4B293C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7FBE3BC-EAC7-49C4-85D4-81244ADAB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358765-97FA-42A5-B8E9-A7855A2F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39591A-BF67-439C-BD2D-FB0CF763A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EF2BB09-702D-4FC8-8B34-1AF746A9C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8A18DA-32B7-4D57-9770-CB30708D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6B058C-FA0C-4971-9C01-2177B7BFC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DDCF1B-8FE1-4FDF-BF24-63320B062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F56F172-46BD-425C-B91F-1E6205FA4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D2B59D-1DA1-4EC5-B3C8-1AD33B87C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8730AC-66DE-42BF-89A4-424DBB42B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A341868-429F-4B87-B723-F4481349A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6600" y="728904"/>
            <a:ext cx="4567990" cy="4147885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/>
              <a:t>Die Souvenirs sind an der Kasse erhältlich vor Bestellung möglich</a:t>
            </a:r>
          </a:p>
        </p:txBody>
      </p:sp>
    </p:spTree>
    <p:extLst>
      <p:ext uri="{BB962C8B-B14F-4D97-AF65-F5344CB8AC3E}">
        <p14:creationId xmlns:p14="http://schemas.microsoft.com/office/powerpoint/2010/main" val="213601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4DAFC3B-1B80-4749-B739-D00099FB9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4453.2385"/>
                    <p14:bmk name="Textmarke 2" time="4473.5541"/>
                  </p14:bmkLst>
                </p14:media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1C8FF592-DEC3-42D7-B2CD-5797E102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38805" y="304807"/>
            <a:ext cx="6858000" cy="6248391"/>
          </a:xfrm>
          <a:prstGeom prst="flowChartDocumen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18E62C-A1FF-4287-B466-37167775A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095BA0-2222-4D4D-842A-B14BBFA54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82CAE6-43E7-4567-AE8B-4E45E6268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7BCEBF-E459-4E6E-9C65-888321E06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3F1577-CD86-459A-87F2-B88DC8FA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FC4D55-3CFE-4598-B2DA-683B78FF3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BBCEDF-601D-43A0-BF08-27B894D84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ABCC73-4EA2-41C0-9254-2FB609A2C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0C665E-6869-4952-B39B-9AA7EA82D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E41D2C-5FA9-4980-BA0E-F4601E178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537BF2-D21E-4EF3-9EBD-B4833EE1D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F5A085-4CA5-4E37-8F50-3D421162C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EC2D4DA-2F79-4EDD-846C-CD0AF25A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9CDF757-C6F7-47B3-A418-B70C72CC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69C0BD-0768-4186-9A1C-E613366FA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F3F35-4957-4CCC-8AE9-FD790FB68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A46E9E8-EE2D-491C-9F41-00883F0C0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488EFDB-7849-4738-933E-5D25B3464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17D573-D985-4812-A673-A08068E9B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0FDB3E-8398-428F-BEE4-6FC4B293C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7FBE3BC-EAC7-49C4-85D4-81244ADAB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358765-97FA-42A5-B8E9-A7855A2F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39591A-BF67-439C-BD2D-FB0CF763A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EF2BB09-702D-4FC8-8B34-1AF746A9C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8A18DA-32B7-4D57-9770-CB30708D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6B058C-FA0C-4971-9C01-2177B7BFC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DDCF1B-8FE1-4FDF-BF24-63320B062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F56F172-46BD-425C-B91F-1E6205FA4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D2B59D-1DA1-4EC5-B3C8-1AD33B87C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8730AC-66DE-42BF-89A4-424DBB42B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A341868-429F-4B87-B723-F4481349A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6600" y="728905"/>
            <a:ext cx="4567990" cy="3184274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/>
              <a:t>Das Restaurant zur Platte wünscht einen Guten Appetit</a:t>
            </a:r>
          </a:p>
        </p:txBody>
      </p:sp>
    </p:spTree>
    <p:extLst>
      <p:ext uri="{BB962C8B-B14F-4D97-AF65-F5344CB8AC3E}">
        <p14:creationId xmlns:p14="http://schemas.microsoft.com/office/powerpoint/2010/main" val="15917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7" name="Right Triangle 136">
            <a:extLst>
              <a:ext uri="{FF2B5EF4-FFF2-40B4-BE49-F238E27FC236}">
                <a16:creationId xmlns:a16="http://schemas.microsoft.com/office/drawing/2014/main" id="{94D786EB-944C-47D5-B631-899F4029B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5D3D6E1F-9FE0-47E6-B008-9634F0D0B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" y="4724290"/>
            <a:ext cx="2222198" cy="2133710"/>
          </a:xfrm>
          <a:custGeom>
            <a:avLst/>
            <a:gdLst>
              <a:gd name="connsiteX0" fmla="*/ 0 w 2222198"/>
              <a:gd name="connsiteY0" fmla="*/ 0 h 2133710"/>
              <a:gd name="connsiteX1" fmla="*/ 44227 w 2222198"/>
              <a:gd name="connsiteY1" fmla="*/ 2234 h 2133710"/>
              <a:gd name="connsiteX2" fmla="*/ 2193454 w 2222198"/>
              <a:gd name="connsiteY2" fmla="*/ 1945372 h 2133710"/>
              <a:gd name="connsiteX3" fmla="*/ 2222198 w 2222198"/>
              <a:gd name="connsiteY3" fmla="*/ 2133710 h 2133710"/>
              <a:gd name="connsiteX4" fmla="*/ 1394653 w 2222198"/>
              <a:gd name="connsiteY4" fmla="*/ 2133710 h 2133710"/>
              <a:gd name="connsiteX5" fmla="*/ 1391100 w 2222198"/>
              <a:gd name="connsiteY5" fmla="*/ 2110427 h 2133710"/>
              <a:gd name="connsiteX6" fmla="*/ 122376 w 2222198"/>
              <a:gd name="connsiteY6" fmla="*/ 841704 h 2133710"/>
              <a:gd name="connsiteX7" fmla="*/ 0 w 2222198"/>
              <a:gd name="connsiteY7" fmla="*/ 823027 h 213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2198" h="2133710">
                <a:moveTo>
                  <a:pt x="0" y="0"/>
                </a:moveTo>
                <a:lnTo>
                  <a:pt x="44227" y="2234"/>
                </a:lnTo>
                <a:cubicBezTo>
                  <a:pt x="1114682" y="110944"/>
                  <a:pt x="1981368" y="908934"/>
                  <a:pt x="2193454" y="1945372"/>
                </a:cubicBezTo>
                <a:lnTo>
                  <a:pt x="2222198" y="2133710"/>
                </a:lnTo>
                <a:lnTo>
                  <a:pt x="1394653" y="2133710"/>
                </a:lnTo>
                <a:lnTo>
                  <a:pt x="1391100" y="2110427"/>
                </a:lnTo>
                <a:cubicBezTo>
                  <a:pt x="1260786" y="1473602"/>
                  <a:pt x="759202" y="972017"/>
                  <a:pt x="122376" y="841704"/>
                </a:cubicBezTo>
                <a:lnTo>
                  <a:pt x="0" y="823027"/>
                </a:lnTo>
                <a:close/>
              </a:path>
            </a:pathLst>
          </a:cu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276F752-90AE-4094-908C-47E6D02A9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44" y="1025964"/>
            <a:ext cx="5546726" cy="1095918"/>
          </a:xfrm>
        </p:spPr>
        <p:txBody>
          <a:bodyPr anchor="t">
            <a:normAutofit/>
          </a:bodyPr>
          <a:lstStyle/>
          <a:p>
            <a:pPr algn="l"/>
            <a:r>
              <a:rPr lang="de-DE" dirty="0"/>
              <a:t>Speisekarte</a:t>
            </a:r>
          </a:p>
        </p:txBody>
      </p:sp>
      <p:pic>
        <p:nvPicPr>
          <p:cNvPr id="53" name="Picture 52" descr="Ein Bild, das Text, Outdoorobjekt, Laser enthält.&#10;&#10;Automatisch generierte Beschreibung">
            <a:extLst>
              <a:ext uri="{FF2B5EF4-FFF2-40B4-BE49-F238E27FC236}">
                <a16:creationId xmlns:a16="http://schemas.microsoft.com/office/drawing/2014/main" id="{BABB06D8-80B4-4B4E-A294-C45DB3DD7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98" r="23696" b="-1"/>
          <a:stretch/>
        </p:blipFill>
        <p:spPr>
          <a:xfrm>
            <a:off x="6189156" y="-3439"/>
            <a:ext cx="6015813" cy="686143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9079258-9396-4352-A417-B9FE07E184FC}"/>
              </a:ext>
            </a:extLst>
          </p:cNvPr>
          <p:cNvSpPr txBox="1"/>
          <p:nvPr/>
        </p:nvSpPr>
        <p:spPr>
          <a:xfrm>
            <a:off x="290405" y="2619375"/>
            <a:ext cx="5367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Kategorien:</a:t>
            </a:r>
          </a:p>
          <a:p>
            <a:endParaRPr lang="de-DE" dirty="0"/>
          </a:p>
          <a:p>
            <a:r>
              <a:rPr lang="de-DE" dirty="0"/>
              <a:t>-Vorspeisen</a:t>
            </a:r>
          </a:p>
          <a:p>
            <a:r>
              <a:rPr lang="de-DE" dirty="0"/>
              <a:t>-Hauptspeisen</a:t>
            </a:r>
          </a:p>
          <a:p>
            <a:r>
              <a:rPr lang="de-DE" dirty="0"/>
              <a:t>-Nachtisch</a:t>
            </a:r>
          </a:p>
          <a:p>
            <a:r>
              <a:rPr lang="de-DE" dirty="0"/>
              <a:t>-Getränke</a:t>
            </a:r>
          </a:p>
        </p:txBody>
      </p:sp>
      <p:sp>
        <p:nvSpPr>
          <p:cNvPr id="6" name="Smiley 5">
            <a:extLst>
              <a:ext uri="{FF2B5EF4-FFF2-40B4-BE49-F238E27FC236}">
                <a16:creationId xmlns:a16="http://schemas.microsoft.com/office/drawing/2014/main" id="{6C972A5A-A238-40C8-B097-BB188C71E101}"/>
              </a:ext>
            </a:extLst>
          </p:cNvPr>
          <p:cNvSpPr/>
          <p:nvPr/>
        </p:nvSpPr>
        <p:spPr>
          <a:xfrm>
            <a:off x="2907755" y="2405376"/>
            <a:ext cx="2379842" cy="207953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23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24560-55C7-4E5D-B1E2-1CF5A7420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57" b="23993"/>
          <a:stretch/>
        </p:blipFill>
        <p:spPr>
          <a:xfrm>
            <a:off x="-22807" y="-7294"/>
            <a:ext cx="12191980" cy="6857989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865297-3BFB-4FA4-9A3D-2F266A471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1792" y="2947595"/>
            <a:ext cx="3821838" cy="783799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FFFF00"/>
                </a:solidFill>
              </a:rPr>
              <a:t>Vorspeisen</a:t>
            </a:r>
          </a:p>
        </p:txBody>
      </p:sp>
      <p:sp>
        <p:nvSpPr>
          <p:cNvPr id="4" name="Sonne 3">
            <a:extLst>
              <a:ext uri="{FF2B5EF4-FFF2-40B4-BE49-F238E27FC236}">
                <a16:creationId xmlns:a16="http://schemas.microsoft.com/office/drawing/2014/main" id="{C99ADC97-BAED-4595-B100-9A6860D7B533}"/>
              </a:ext>
            </a:extLst>
          </p:cNvPr>
          <p:cNvSpPr/>
          <p:nvPr/>
        </p:nvSpPr>
        <p:spPr>
          <a:xfrm>
            <a:off x="4382808" y="590717"/>
            <a:ext cx="2805785" cy="1825891"/>
          </a:xfrm>
          <a:prstGeom prst="sun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Scrollen: horizontal 5">
            <a:extLst>
              <a:ext uri="{FF2B5EF4-FFF2-40B4-BE49-F238E27FC236}">
                <a16:creationId xmlns:a16="http://schemas.microsoft.com/office/drawing/2014/main" id="{40DBB2EC-80B7-492B-81CD-4E67E2DCB2D2}"/>
              </a:ext>
            </a:extLst>
          </p:cNvPr>
          <p:cNvSpPr/>
          <p:nvPr/>
        </p:nvSpPr>
        <p:spPr>
          <a:xfrm>
            <a:off x="4718406" y="4612012"/>
            <a:ext cx="2371723" cy="1343024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449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Ein Bild, das Ausstechform, Vektorgrafiken, Brille enthält.&#10;&#10;Automatisch generierte Beschreibung">
            <a:extLst>
              <a:ext uri="{FF2B5EF4-FFF2-40B4-BE49-F238E27FC236}">
                <a16:creationId xmlns:a16="http://schemas.microsoft.com/office/drawing/2014/main" id="{729BE2BB-19DA-4D9B-A4A5-EB46764F9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86"/>
          <a:stretch/>
        </p:blipFill>
        <p:spPr>
          <a:xfrm>
            <a:off x="2113" y="-7294"/>
            <a:ext cx="12191980" cy="68579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9EC1714-1143-4D4A-A002-7F5E28CB4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221" y="294862"/>
            <a:ext cx="2273227" cy="466576"/>
          </a:xfrm>
        </p:spPr>
        <p:txBody>
          <a:bodyPr>
            <a:normAutofit/>
          </a:bodyPr>
          <a:lstStyle/>
          <a:p>
            <a:r>
              <a:rPr lang="de-DE" sz="2200" dirty="0">
                <a:solidFill>
                  <a:srgbClr val="FF0000"/>
                </a:solidFill>
              </a:rPr>
              <a:t>Vorspeisen</a:t>
            </a:r>
          </a:p>
        </p:txBody>
      </p:sp>
      <p:graphicFrame>
        <p:nvGraphicFramePr>
          <p:cNvPr id="45" name="Tabelle 45">
            <a:extLst>
              <a:ext uri="{FF2B5EF4-FFF2-40B4-BE49-F238E27FC236}">
                <a16:creationId xmlns:a16="http://schemas.microsoft.com/office/drawing/2014/main" id="{B664A74E-9D83-4A94-B730-2742E273D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293023"/>
              </p:ext>
            </p:extLst>
          </p:nvPr>
        </p:nvGraphicFramePr>
        <p:xfrm>
          <a:off x="2025786" y="1622557"/>
          <a:ext cx="8128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5239">
                  <a:extLst>
                    <a:ext uri="{9D8B030D-6E8A-4147-A177-3AD203B41FA5}">
                      <a16:colId xmlns:a16="http://schemas.microsoft.com/office/drawing/2014/main" val="1756295335"/>
                    </a:ext>
                  </a:extLst>
                </a:gridCol>
                <a:gridCol w="1952761">
                  <a:extLst>
                    <a:ext uri="{9D8B030D-6E8A-4147-A177-3AD203B41FA5}">
                      <a16:colId xmlns:a16="http://schemas.microsoft.com/office/drawing/2014/main" val="3209916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FF00"/>
                          </a:solidFill>
                        </a:rPr>
                        <a:t>Speise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FF00"/>
                          </a:solidFill>
                        </a:rPr>
                        <a:t>Preis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166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Gemüse</a:t>
                      </a:r>
                      <a:r>
                        <a:rPr lang="de-DE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Suppe</a:t>
                      </a:r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981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Baguette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74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Baguette mit Tomaten Suppe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645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Obst (Banane, Apfel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je.1€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194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Tomaten Suppe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379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Gemüse (Gurke, Paprika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Je.1,50€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181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--------------------------------------------------------------------------------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------------------------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168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--------------------------------------------------------------------------------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------------------------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74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--------------------------------------------------------------------------------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------------------------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459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0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5" name="Picture 4">
            <a:extLst>
              <a:ext uri="{FF2B5EF4-FFF2-40B4-BE49-F238E27FC236}">
                <a16:creationId xmlns:a16="http://schemas.microsoft.com/office/drawing/2014/main" id="{E7FF0F5C-FEB8-45EC-8F33-00681E8EC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4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46" name="Group 10">
            <a:extLst>
              <a:ext uri="{FF2B5EF4-FFF2-40B4-BE49-F238E27FC236}">
                <a16:creationId xmlns:a16="http://schemas.microsoft.com/office/drawing/2014/main" id="{C93AB6F9-99DF-415B-96A4-7160B577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D0CC45C-CCAB-4A7C-B33D-84ABB8693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74C06D-399A-4BAA-B0E7-B55764CC1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C4829C4-3E7F-42E6-B0AC-12E562C9A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D3CD5A-CC76-449E-8201-36100E44D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596BFDB-0E89-4726-8740-23247A96E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395F396-A800-4D94-AA0F-5AD09E37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7FF3EC-7181-4E27-A7A6-DB4655B10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A5A6F8-A667-410D-BECB-C610733F0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60B875F-A2D1-419D-A7F1-381B33D42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5344BB-AFBB-4C99-A49A-9F300421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2BAC207-A217-4064-9C43-8DBD742D0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16C2C6-5594-4867-A2AD-5B34E929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B06500-F969-4448-B413-83B5FEA97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6CA7F00-258B-4EDE-924E-F703C6EE6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7E09A08-F290-4A17-BC91-E0A577643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5250DB6-316F-43F4-A62E-777F2306D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860293-6063-4188-B8DD-9B6DCE5D2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F0D5E7-B042-4211-872B-FC93C7860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59604E9-BB25-4D53-8D35-BAD786A0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DBC3F-DBBC-484D-819C-BBDD6B30F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D340BE-56DC-40A0-A0D3-2A0704AB3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E598E4C-A0B1-4A0D-9870-F0011F3C7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93F4BD7-CDE1-422F-BC4C-0362418BD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1694E10-99CB-4916-9CA3-CD347BC5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06CCCF9-74DC-4FA6-913D-AA94F671E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1C22D95-08E5-48EF-940C-7703E389E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C8CD58B-05D9-44B9-A9B3-AC3596D6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FCB7D7-C8E5-419A-81F1-6422F747E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7692ACE-18A6-4279-BAB6-A02F9B8A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1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C58AA1-8DC8-4788-B374-7FD233A3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20948"/>
            <a:ext cx="9144000" cy="851098"/>
          </a:xfrm>
        </p:spPr>
        <p:txBody>
          <a:bodyPr anchor="t">
            <a:normAutofit/>
          </a:bodyPr>
          <a:lstStyle/>
          <a:p>
            <a:r>
              <a:rPr lang="de-DE" dirty="0">
                <a:solidFill>
                  <a:srgbClr val="FFC000"/>
                </a:solidFill>
              </a:rPr>
              <a:t>Hauptspeisen</a:t>
            </a:r>
          </a:p>
        </p:txBody>
      </p:sp>
      <p:pic>
        <p:nvPicPr>
          <p:cNvPr id="6" name="Grafik 5" descr="Catering mit einfarbiger Füllung">
            <a:extLst>
              <a:ext uri="{FF2B5EF4-FFF2-40B4-BE49-F238E27FC236}">
                <a16:creationId xmlns:a16="http://schemas.microsoft.com/office/drawing/2014/main" id="{9F9A92F4-1E8A-445F-9462-5B4AD929D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0677" y="752216"/>
            <a:ext cx="2231653" cy="2231653"/>
          </a:xfrm>
          <a:prstGeom prst="rect">
            <a:avLst/>
          </a:prstGeom>
        </p:spPr>
      </p:pic>
      <p:pic>
        <p:nvPicPr>
          <p:cNvPr id="48" name="Grafik 47" descr="Feuerwerkskörper mit einfarbiger Füllung">
            <a:extLst>
              <a:ext uri="{FF2B5EF4-FFF2-40B4-BE49-F238E27FC236}">
                <a16:creationId xmlns:a16="http://schemas.microsoft.com/office/drawing/2014/main" id="{09EBAD3D-5E8A-4AB0-BE97-A0C3F4761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16679" y="1512280"/>
            <a:ext cx="914400" cy="914400"/>
          </a:xfrm>
          <a:prstGeom prst="rect">
            <a:avLst/>
          </a:prstGeom>
        </p:spPr>
      </p:pic>
      <p:pic>
        <p:nvPicPr>
          <p:cNvPr id="50" name="Grafik 49" descr="Feuerwerk mit einfarbiger Füllung">
            <a:extLst>
              <a:ext uri="{FF2B5EF4-FFF2-40B4-BE49-F238E27FC236}">
                <a16:creationId xmlns:a16="http://schemas.microsoft.com/office/drawing/2014/main" id="{A2E0EE10-D157-4E1F-A149-C66E4CC13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0560" y="374848"/>
            <a:ext cx="2832063" cy="283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Ein Bild, das draußen, Natur, Nachthimmel enthält.&#10;&#10;Automatisch generierte Beschreibung">
            <a:extLst>
              <a:ext uri="{FF2B5EF4-FFF2-40B4-BE49-F238E27FC236}">
                <a16:creationId xmlns:a16="http://schemas.microsoft.com/office/drawing/2014/main" id="{81A43063-9282-431F-81C4-2F6E81DF7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6234" y="10"/>
            <a:ext cx="12191980" cy="68579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0568BB-726E-4B4C-AC38-08499C0A5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504" y="184395"/>
            <a:ext cx="2066924" cy="470407"/>
          </a:xfrm>
        </p:spPr>
        <p:txBody>
          <a:bodyPr>
            <a:normAutofit/>
          </a:bodyPr>
          <a:lstStyle/>
          <a:p>
            <a:r>
              <a:rPr lang="de-DE" sz="2200" b="1" dirty="0">
                <a:solidFill>
                  <a:srgbClr val="FF0000"/>
                </a:solidFill>
              </a:rPr>
              <a:t>Hauptspeisen</a:t>
            </a: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C17462B9-74E6-445F-BCC5-5852D1E7F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551767"/>
              </p:ext>
            </p:extLst>
          </p:nvPr>
        </p:nvGraphicFramePr>
        <p:xfrm>
          <a:off x="447685" y="841558"/>
          <a:ext cx="11533146" cy="5598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0617">
                  <a:extLst>
                    <a:ext uri="{9D8B030D-6E8A-4147-A177-3AD203B41FA5}">
                      <a16:colId xmlns:a16="http://schemas.microsoft.com/office/drawing/2014/main" val="3007372388"/>
                    </a:ext>
                  </a:extLst>
                </a:gridCol>
                <a:gridCol w="2942529">
                  <a:extLst>
                    <a:ext uri="{9D8B030D-6E8A-4147-A177-3AD203B41FA5}">
                      <a16:colId xmlns:a16="http://schemas.microsoft.com/office/drawing/2014/main" val="3986601692"/>
                    </a:ext>
                  </a:extLst>
                </a:gridCol>
              </a:tblGrid>
              <a:tr h="404985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FF00"/>
                          </a:solidFill>
                        </a:rPr>
                        <a:t>Speise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FF00"/>
                          </a:solidFill>
                        </a:rPr>
                        <a:t>Preis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982805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Pizza (Belag der Pizza frei wählbar)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12,00€-30,00€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103569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Curry Wurst (mit z.b. Pommes und Ketchup)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10,00€-15,00€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484214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Kartoffeln (mit z.b. Bratensauce)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10,00€-20,00€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863493"/>
                  </a:ext>
                </a:extLst>
              </a:tr>
              <a:tr h="704541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Kartoffelbrei mit Bratensauce, Kasler etc. (Restaurant Spezialität)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15,00€-40,00€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861270"/>
                  </a:ext>
                </a:extLst>
              </a:tr>
              <a:tr h="704541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Schnitzel mit Pommes, Ketchup, in Butter gewälzte Spagetti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15,00€-25,00€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090237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Pommes mit Ketchup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419728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Chicken mc Nugget mit Pommes, Ketchup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7,50€-10,00€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809795"/>
                  </a:ext>
                </a:extLst>
              </a:tr>
              <a:tr h="927281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Blumen Koll Auflauf (Beinhaltet: Blumen Koll, Hackbälchen, weiße Soße und Kartoffeln (Auch einzeln Bestelbar (Restaurant Spezialität)))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Mit allem: 25,00€</a:t>
                      </a:r>
                    </a:p>
                    <a:p>
                      <a:r>
                        <a:rPr lang="de-DE" dirty="0"/>
                        <a:t>Einzeln: 5,00€-25,00€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460976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Kloß mit Soß (Kloß/Klöße, Bratensauce)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15,00€-20,00€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180189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Spezle mit Soß (Spezle, Bratensauce)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10,00€-15,00€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779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7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AE14A-F8AF-4A79-8609-790EAD8E6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71" b="20001"/>
          <a:stretch/>
        </p:blipFill>
        <p:spPr>
          <a:xfrm>
            <a:off x="-10063" y="-2"/>
            <a:ext cx="12191980" cy="68579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4ED0B8-5CE6-4AC7-8B17-EA4822271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29A6D1E-B2C5-4EA5-AE1C-38B013F2F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931AB8-CF9B-4AD8-AC1D-4C2601AAC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C2CCADA-1B82-43E3-833B-4060BE7F5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F08988-F992-4294-949D-DDCE169A3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85FC3C8-5C9D-43F8-9E30-080325769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6C109A7-0606-445C-9BD7-D34D2D563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22D562A-981A-4601-A486-56FF6166F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ED2D30-01A5-481E-BC98-230A36B19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9B6A44-3E5B-4A1B-9F08-91A9AC7D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CEAA436-3B60-4F4D-969C-F9E59166B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012AB3E-0EB0-401C-AEB9-1B11EBFA2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12C0EF1-16A8-43D3-BB08-6324EA2B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10C8DD8-4E78-4609-8B03-3B0370779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F743F9-1D19-4FF2-8251-F57CA383B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DB321D0-DFB6-4B6E-906B-988177945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6D4111-68A3-4087-9A9D-1929BD935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0306072-4363-499C-81A5-02B06A7F0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1D919DE-BA6B-4AFE-8C93-FE0D8613BF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AF5B730-8B89-4959-803E-A637FEE30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AD62196-A255-462C-806B-4343D253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5DB4585-EC2B-48C9-88AD-993DF150E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8895D7-763A-4933-9336-20425791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E65AD35-513F-4B81-B4DC-634963191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CC64BBD-6AF9-4976-B460-FFA23615C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F7C37CF-13E0-4F8F-9C0C-36F8307D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5D31D96-DD3E-4B9F-8596-594BFBE8D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693F56F-BB6A-475E-9C1D-15F77F3B1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5552F12-F557-4C88-869D-73EA86978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11692E3-49EE-410A-92E3-C182E8B30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A4744D7-5764-4D74-8DF2-28385F080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614" y="3733815"/>
            <a:ext cx="12208613" cy="3124184"/>
          </a:xfrm>
          <a:custGeom>
            <a:avLst/>
            <a:gdLst>
              <a:gd name="connsiteX0" fmla="*/ 8951169 w 12179808"/>
              <a:gd name="connsiteY0" fmla="*/ 21 h 2933519"/>
              <a:gd name="connsiteX1" fmla="*/ 11653845 w 12179808"/>
              <a:gd name="connsiteY1" fmla="*/ 146056 h 2933519"/>
              <a:gd name="connsiteX2" fmla="*/ 12178450 w 12179808"/>
              <a:gd name="connsiteY2" fmla="*/ 199538 h 2933519"/>
              <a:gd name="connsiteX3" fmla="*/ 12178450 w 12179808"/>
              <a:gd name="connsiteY3" fmla="*/ 1261956 h 2933519"/>
              <a:gd name="connsiteX4" fmla="*/ 12179808 w 12179808"/>
              <a:gd name="connsiteY4" fmla="*/ 1261956 h 2933519"/>
              <a:gd name="connsiteX5" fmla="*/ 12179808 w 12179808"/>
              <a:gd name="connsiteY5" fmla="*/ 2933519 h 2933519"/>
              <a:gd name="connsiteX6" fmla="*/ 0 w 12179808"/>
              <a:gd name="connsiteY6" fmla="*/ 2933519 h 2933519"/>
              <a:gd name="connsiteX7" fmla="*/ 0 w 12179808"/>
              <a:gd name="connsiteY7" fmla="*/ 1392987 h 2933519"/>
              <a:gd name="connsiteX8" fmla="*/ 0 w 12179808"/>
              <a:gd name="connsiteY8" fmla="*/ 1261956 h 2933519"/>
              <a:gd name="connsiteX9" fmla="*/ 0 w 12179808"/>
              <a:gd name="connsiteY9" fmla="*/ 703569 h 2933519"/>
              <a:gd name="connsiteX10" fmla="*/ 8951169 w 12179808"/>
              <a:gd name="connsiteY10" fmla="*/ 21 h 293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79808" h="2933519">
                <a:moveTo>
                  <a:pt x="8951169" y="21"/>
                </a:moveTo>
                <a:cubicBezTo>
                  <a:pt x="9704520" y="1107"/>
                  <a:pt x="10578586" y="43239"/>
                  <a:pt x="11653845" y="146056"/>
                </a:cubicBezTo>
                <a:lnTo>
                  <a:pt x="12178450" y="199538"/>
                </a:lnTo>
                <a:lnTo>
                  <a:pt x="12178450" y="1261956"/>
                </a:lnTo>
                <a:lnTo>
                  <a:pt x="12179808" y="1261956"/>
                </a:lnTo>
                <a:lnTo>
                  <a:pt x="12179808" y="2933519"/>
                </a:lnTo>
                <a:lnTo>
                  <a:pt x="0" y="2933519"/>
                </a:lnTo>
                <a:lnTo>
                  <a:pt x="0" y="1392987"/>
                </a:lnTo>
                <a:lnTo>
                  <a:pt x="0" y="1261956"/>
                </a:lnTo>
                <a:lnTo>
                  <a:pt x="0" y="703569"/>
                </a:lnTo>
                <a:cubicBezTo>
                  <a:pt x="4768989" y="703569"/>
                  <a:pt x="5812206" y="-4505"/>
                  <a:pt x="8951169" y="21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13CCA7-3E75-4994-B3AA-F8E4CC69D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891" y="2261795"/>
            <a:ext cx="9144000" cy="160020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Nachtisch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A9E36F1E-EB4D-4EFC-AE15-1CABBE22C2D6}"/>
              </a:ext>
            </a:extLst>
          </p:cNvPr>
          <p:cNvSpPr/>
          <p:nvPr/>
        </p:nvSpPr>
        <p:spPr>
          <a:xfrm>
            <a:off x="2913806" y="2785953"/>
            <a:ext cx="1332153" cy="1303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6BF580B-9375-46B0-A63C-A39B809E3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157602" y="2766151"/>
            <a:ext cx="1347333" cy="13412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6A3EB49-BF7A-4926-AD42-8698A7988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15489" y="1341554"/>
            <a:ext cx="1347333" cy="134123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042C244-7631-49FB-8B37-D10A581B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37805" y="3984822"/>
            <a:ext cx="134733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6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683A7-4FED-4035-B3B9-46DC023FC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9" b="1"/>
          <a:stretch/>
        </p:blipFill>
        <p:spPr>
          <a:xfrm>
            <a:off x="-102457" y="-7294"/>
            <a:ext cx="12191980" cy="68579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837E32-082C-489A-8D4D-3AF722B1C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64" y="226445"/>
            <a:ext cx="1564361" cy="437879"/>
          </a:xfrm>
        </p:spPr>
        <p:txBody>
          <a:bodyPr>
            <a:normAutofit/>
          </a:bodyPr>
          <a:lstStyle/>
          <a:p>
            <a:r>
              <a:rPr lang="de-DE" sz="2200" b="1" dirty="0">
                <a:solidFill>
                  <a:srgbClr val="FF0000"/>
                </a:solidFill>
              </a:rPr>
              <a:t>Nachtisch</a:t>
            </a: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2FA3E6DB-8533-4575-9588-D81440C21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884627"/>
              </p:ext>
            </p:extLst>
          </p:nvPr>
        </p:nvGraphicFramePr>
        <p:xfrm>
          <a:off x="730196" y="1442719"/>
          <a:ext cx="11070532" cy="428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9564">
                  <a:extLst>
                    <a:ext uri="{9D8B030D-6E8A-4147-A177-3AD203B41FA5}">
                      <a16:colId xmlns:a16="http://schemas.microsoft.com/office/drawing/2014/main" val="862032533"/>
                    </a:ext>
                  </a:extLst>
                </a:gridCol>
                <a:gridCol w="2260968">
                  <a:extLst>
                    <a:ext uri="{9D8B030D-6E8A-4147-A177-3AD203B41FA5}">
                      <a16:colId xmlns:a16="http://schemas.microsoft.com/office/drawing/2014/main" val="4141316421"/>
                    </a:ext>
                  </a:extLst>
                </a:gridCol>
              </a:tblGrid>
              <a:tr h="406612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FF00"/>
                          </a:solidFill>
                        </a:rPr>
                        <a:t>Speise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FFFF00"/>
                          </a:solidFill>
                        </a:rPr>
                        <a:t>Preis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507311"/>
                  </a:ext>
                </a:extLst>
              </a:tr>
              <a:tr h="579544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Eis (Tüte und Kugel)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Tüte: je.1,00€-2,00€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519807"/>
                  </a:ext>
                </a:extLst>
              </a:tr>
              <a:tr h="412259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Quark (zusätzliches frei wählbar)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2,00€-5,00€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864121"/>
                  </a:ext>
                </a:extLst>
              </a:tr>
              <a:tr h="412259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Jougurt (Alle Sorten)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836737"/>
                  </a:ext>
                </a:extLst>
              </a:tr>
              <a:tr h="412259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Natur Jougurt (mit z.b. Schokostreuseln)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3,00€-6,00€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925104"/>
                  </a:ext>
                </a:extLst>
              </a:tr>
              <a:tr h="412259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Schoko Crosant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2,50€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658363"/>
                  </a:ext>
                </a:extLst>
              </a:tr>
              <a:tr h="412259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Par o Schokola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172221"/>
                  </a:ext>
                </a:extLst>
              </a:tr>
              <a:tr h="412259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Nussschnecke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720130"/>
                  </a:ext>
                </a:extLst>
              </a:tr>
              <a:tr h="412259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Kuchen (Alle Sorten)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5,00€-10,00€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83448"/>
                  </a:ext>
                </a:extLst>
              </a:tr>
              <a:tr h="412259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B0F0"/>
                          </a:solidFill>
                        </a:rPr>
                        <a:t>-------------------------------------------------------------------------------------------------------------------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----------------------------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926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09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14BC24-6DBC-4618-A85C-5944D29C5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6" b="36974"/>
          <a:stretch/>
        </p:blipFill>
        <p:spPr>
          <a:xfrm>
            <a:off x="16613" y="11"/>
            <a:ext cx="12191980" cy="68579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F49F61-EE9D-44BA-BCC6-4B74D6A15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010075"/>
            <a:ext cx="8924923" cy="903104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Getränke</a:t>
            </a:r>
          </a:p>
        </p:txBody>
      </p:sp>
      <p:pic>
        <p:nvPicPr>
          <p:cNvPr id="6" name="Grafik 5" descr="Bier Silhouette">
            <a:extLst>
              <a:ext uri="{FF2B5EF4-FFF2-40B4-BE49-F238E27FC236}">
                <a16:creationId xmlns:a16="http://schemas.microsoft.com/office/drawing/2014/main" id="{FF86CFB6-0399-4FEC-A5DD-1871521CC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039" y="4053085"/>
            <a:ext cx="914400" cy="914400"/>
          </a:xfrm>
          <a:prstGeom prst="rect">
            <a:avLst/>
          </a:prstGeom>
        </p:spPr>
      </p:pic>
      <p:pic>
        <p:nvPicPr>
          <p:cNvPr id="8" name="Grafik 7" descr="Bubble Tea Silhouette">
            <a:extLst>
              <a:ext uri="{FF2B5EF4-FFF2-40B4-BE49-F238E27FC236}">
                <a16:creationId xmlns:a16="http://schemas.microsoft.com/office/drawing/2014/main" id="{A6982F79-A36B-4F3F-BC4A-B791210A6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4159" y="1930060"/>
            <a:ext cx="914400" cy="914400"/>
          </a:xfrm>
          <a:prstGeom prst="rect">
            <a:avLst/>
          </a:prstGeom>
        </p:spPr>
      </p:pic>
      <p:pic>
        <p:nvPicPr>
          <p:cNvPr id="41" name="Grafik 40" descr="Champagner Silhouette">
            <a:extLst>
              <a:ext uri="{FF2B5EF4-FFF2-40B4-BE49-F238E27FC236}">
                <a16:creationId xmlns:a16="http://schemas.microsoft.com/office/drawing/2014/main" id="{5290289A-9498-4CEB-93A5-ED47871C7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19607" y="3081890"/>
            <a:ext cx="914400" cy="914400"/>
          </a:xfrm>
          <a:prstGeom prst="rect">
            <a:avLst/>
          </a:prstGeom>
        </p:spPr>
      </p:pic>
      <p:pic>
        <p:nvPicPr>
          <p:cNvPr id="44" name="Grafik 43" descr="Chinesische Teekanne und Tasse mit einfarbiger Füllung">
            <a:extLst>
              <a:ext uri="{FF2B5EF4-FFF2-40B4-BE49-F238E27FC236}">
                <a16:creationId xmlns:a16="http://schemas.microsoft.com/office/drawing/2014/main" id="{E37177F7-228B-4729-A8F2-EAC412C1A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79617" y="2919832"/>
            <a:ext cx="914400" cy="914400"/>
          </a:xfrm>
          <a:prstGeom prst="rect">
            <a:avLst/>
          </a:prstGeom>
        </p:spPr>
      </p:pic>
      <p:pic>
        <p:nvPicPr>
          <p:cNvPr id="46" name="Grafik 45" descr="Feuerwerkskörper mit einfarbiger Füllung">
            <a:extLst>
              <a:ext uri="{FF2B5EF4-FFF2-40B4-BE49-F238E27FC236}">
                <a16:creationId xmlns:a16="http://schemas.microsoft.com/office/drawing/2014/main" id="{29C45351-7CDF-4420-A981-328C3065EE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94944" y="1420023"/>
            <a:ext cx="1275315" cy="1275315"/>
          </a:xfrm>
          <a:prstGeom prst="rect">
            <a:avLst/>
          </a:prstGeom>
        </p:spPr>
      </p:pic>
      <p:pic>
        <p:nvPicPr>
          <p:cNvPr id="48" name="Grafik 47" descr="Feuerwerk mit einfarbiger Füllung">
            <a:extLst>
              <a:ext uri="{FF2B5EF4-FFF2-40B4-BE49-F238E27FC236}">
                <a16:creationId xmlns:a16="http://schemas.microsoft.com/office/drawing/2014/main" id="{A35F81E3-722D-4000-BED2-47850C9ADA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54952" y="63328"/>
            <a:ext cx="3491287" cy="34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ne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</Words>
  <Application>Microsoft Office PowerPoint</Application>
  <PresentationFormat>Breitbild</PresentationFormat>
  <Paragraphs>123</Paragraphs>
  <Slides>14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Avenir Next LT Pro</vt:lpstr>
      <vt:lpstr>Posterama</vt:lpstr>
      <vt:lpstr>SineVTI</vt:lpstr>
      <vt:lpstr>Willkommen im Restaurant zur Platte</vt:lpstr>
      <vt:lpstr>Speisekarte</vt:lpstr>
      <vt:lpstr>Vorspeisen</vt:lpstr>
      <vt:lpstr>PowerPoint-Präsentation</vt:lpstr>
      <vt:lpstr>Hauptspeisen</vt:lpstr>
      <vt:lpstr>PowerPoint-Präsentation</vt:lpstr>
      <vt:lpstr>Nachtisch</vt:lpstr>
      <vt:lpstr>PowerPoint-Präsentation</vt:lpstr>
      <vt:lpstr>Getränke</vt:lpstr>
      <vt:lpstr>PowerPoint-Präsentation</vt:lpstr>
      <vt:lpstr>Souvenirs</vt:lpstr>
      <vt:lpstr>PowerPoint-Präsentation</vt:lpstr>
      <vt:lpstr>Die Souvenirs sind an der Kasse erhältlich vor Bestellung möglich</vt:lpstr>
      <vt:lpstr>Das Restaurant zur Platte wünscht einen Guten Appetit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im Restaurant zur Platte</dc:title>
  <dc:creator>Kraus</dc:creator>
  <cp:lastModifiedBy>Kraus Fabian</cp:lastModifiedBy>
  <cp:revision>30</cp:revision>
  <cp:lastPrinted>2021-03-07T16:32:47Z</cp:lastPrinted>
  <dcterms:created xsi:type="dcterms:W3CDTF">2021-03-06T13:09:16Z</dcterms:created>
  <dcterms:modified xsi:type="dcterms:W3CDTF">2021-03-07T16:33:27Z</dcterms:modified>
</cp:coreProperties>
</file>