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6" r:id="rId6"/>
    <p:sldId id="260" r:id="rId7"/>
    <p:sldId id="261" r:id="rId8"/>
    <p:sldId id="262" r:id="rId9"/>
    <p:sldId id="263" r:id="rId10"/>
    <p:sldId id="264" r:id="rId11"/>
    <p:sldId id="265" r:id="rId12"/>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700B7A-858E-4F5B-9254-71795DAC8AC5}" type="datetimeFigureOut">
              <a:rPr lang="de-DE" smtClean="0"/>
              <a:t>28.04.2021</a:t>
            </a:fld>
            <a:endParaRPr lang="de-DE" dirty="0"/>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EB5CC9-48C0-4C5F-AEA7-F9B980DE35A3}" type="slidenum">
              <a:rPr lang="de-DE" smtClean="0"/>
              <a:t>‹Nr.›</a:t>
            </a:fld>
            <a:endParaRPr lang="de-DE" dirty="0"/>
          </a:p>
        </p:txBody>
      </p:sp>
    </p:spTree>
    <p:extLst>
      <p:ext uri="{BB962C8B-B14F-4D97-AF65-F5344CB8AC3E}">
        <p14:creationId xmlns:p14="http://schemas.microsoft.com/office/powerpoint/2010/main" val="4000882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5EB5CC9-48C0-4C5F-AEA7-F9B980DE35A3}" type="slidenum">
              <a:rPr lang="de-DE" smtClean="0"/>
              <a:t>5</a:t>
            </a:fld>
            <a:endParaRPr lang="de-DE" dirty="0"/>
          </a:p>
        </p:txBody>
      </p:sp>
    </p:spTree>
    <p:extLst>
      <p:ext uri="{BB962C8B-B14F-4D97-AF65-F5344CB8AC3E}">
        <p14:creationId xmlns:p14="http://schemas.microsoft.com/office/powerpoint/2010/main" val="2343783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p>
            <a:fld id="{CBCDE8FC-3AC6-4747-9E74-2B3495EEA8D6}" type="datetimeFigureOut">
              <a:rPr lang="de-DE" smtClean="0"/>
              <a:t>28.04.2021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8DCE3B13-9CA8-3D42-8E2E-3DA75B09F37C}" type="slidenum">
              <a:rPr lang="de-DE" smtClean="0"/>
              <a:t>‹Nr.›</a:t>
            </a:fld>
            <a:endParaRPr lang="de-DE" dirty="0"/>
          </a:p>
        </p:txBody>
      </p:sp>
    </p:spTree>
    <p:extLst>
      <p:ext uri="{BB962C8B-B14F-4D97-AF65-F5344CB8AC3E}">
        <p14:creationId xmlns:p14="http://schemas.microsoft.com/office/powerpoint/2010/main" val="3954342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BCDE8FC-3AC6-4747-9E74-2B3495EEA8D6}" type="datetimeFigureOut">
              <a:rPr lang="de-DE" smtClean="0"/>
              <a:t>28.04.2021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8DCE3B13-9CA8-3D42-8E2E-3DA75B09F37C}" type="slidenum">
              <a:rPr lang="de-DE" smtClean="0"/>
              <a:t>‹Nr.›</a:t>
            </a:fld>
            <a:endParaRPr lang="de-DE" dirty="0"/>
          </a:p>
        </p:txBody>
      </p:sp>
    </p:spTree>
    <p:extLst>
      <p:ext uri="{BB962C8B-B14F-4D97-AF65-F5344CB8AC3E}">
        <p14:creationId xmlns:p14="http://schemas.microsoft.com/office/powerpoint/2010/main" val="4113037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BCDE8FC-3AC6-4747-9E74-2B3495EEA8D6}" type="datetimeFigureOut">
              <a:rPr lang="de-DE" smtClean="0"/>
              <a:t>28.04.2021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8DCE3B13-9CA8-3D42-8E2E-3DA75B09F37C}" type="slidenum">
              <a:rPr lang="de-DE" smtClean="0"/>
              <a:t>‹Nr.›</a:t>
            </a:fld>
            <a:endParaRPr lang="de-DE" dirty="0"/>
          </a:p>
        </p:txBody>
      </p:sp>
    </p:spTree>
    <p:extLst>
      <p:ext uri="{BB962C8B-B14F-4D97-AF65-F5344CB8AC3E}">
        <p14:creationId xmlns:p14="http://schemas.microsoft.com/office/powerpoint/2010/main" val="2393111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BCDE8FC-3AC6-4747-9E74-2B3495EEA8D6}" type="datetimeFigureOut">
              <a:rPr lang="de-DE" smtClean="0"/>
              <a:t>28.04.2021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8DCE3B13-9CA8-3D42-8E2E-3DA75B09F37C}" type="slidenum">
              <a:rPr lang="de-DE" smtClean="0"/>
              <a:t>‹Nr.›</a:t>
            </a:fld>
            <a:endParaRPr lang="de-DE" dirty="0"/>
          </a:p>
        </p:txBody>
      </p:sp>
    </p:spTree>
    <p:extLst>
      <p:ext uri="{BB962C8B-B14F-4D97-AF65-F5344CB8AC3E}">
        <p14:creationId xmlns:p14="http://schemas.microsoft.com/office/powerpoint/2010/main" val="270369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CBCDE8FC-3AC6-4747-9E74-2B3495EEA8D6}" type="datetimeFigureOut">
              <a:rPr lang="de-DE" smtClean="0"/>
              <a:t>28.04.2021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8DCE3B13-9CA8-3D42-8E2E-3DA75B09F37C}" type="slidenum">
              <a:rPr lang="de-DE" smtClean="0"/>
              <a:t>‹Nr.›</a:t>
            </a:fld>
            <a:endParaRPr lang="de-DE" dirty="0"/>
          </a:p>
        </p:txBody>
      </p:sp>
    </p:spTree>
    <p:extLst>
      <p:ext uri="{BB962C8B-B14F-4D97-AF65-F5344CB8AC3E}">
        <p14:creationId xmlns:p14="http://schemas.microsoft.com/office/powerpoint/2010/main" val="215952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CBCDE8FC-3AC6-4747-9E74-2B3495EEA8D6}" type="datetimeFigureOut">
              <a:rPr lang="de-DE" smtClean="0"/>
              <a:t>28.04.2021</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8DCE3B13-9CA8-3D42-8E2E-3DA75B09F37C}" type="slidenum">
              <a:rPr lang="de-DE" smtClean="0"/>
              <a:t>‹Nr.›</a:t>
            </a:fld>
            <a:endParaRPr lang="de-DE" dirty="0"/>
          </a:p>
        </p:txBody>
      </p:sp>
    </p:spTree>
    <p:extLst>
      <p:ext uri="{BB962C8B-B14F-4D97-AF65-F5344CB8AC3E}">
        <p14:creationId xmlns:p14="http://schemas.microsoft.com/office/powerpoint/2010/main" val="64826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CBCDE8FC-3AC6-4747-9E74-2B3495EEA8D6}" type="datetimeFigureOut">
              <a:rPr lang="de-DE" smtClean="0"/>
              <a:t>28.04.2021</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8DCE3B13-9CA8-3D42-8E2E-3DA75B09F37C}" type="slidenum">
              <a:rPr lang="de-DE" smtClean="0"/>
              <a:t>‹Nr.›</a:t>
            </a:fld>
            <a:endParaRPr lang="de-DE" dirty="0"/>
          </a:p>
        </p:txBody>
      </p:sp>
    </p:spTree>
    <p:extLst>
      <p:ext uri="{BB962C8B-B14F-4D97-AF65-F5344CB8AC3E}">
        <p14:creationId xmlns:p14="http://schemas.microsoft.com/office/powerpoint/2010/main" val="2263683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CBCDE8FC-3AC6-4747-9E74-2B3495EEA8D6}" type="datetimeFigureOut">
              <a:rPr lang="de-DE" smtClean="0"/>
              <a:t>28.04.2021</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8DCE3B13-9CA8-3D42-8E2E-3DA75B09F37C}" type="slidenum">
              <a:rPr lang="de-DE" smtClean="0"/>
              <a:t>‹Nr.›</a:t>
            </a:fld>
            <a:endParaRPr lang="de-DE" dirty="0"/>
          </a:p>
        </p:txBody>
      </p:sp>
    </p:spTree>
    <p:extLst>
      <p:ext uri="{BB962C8B-B14F-4D97-AF65-F5344CB8AC3E}">
        <p14:creationId xmlns:p14="http://schemas.microsoft.com/office/powerpoint/2010/main" val="857037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BCDE8FC-3AC6-4747-9E74-2B3495EEA8D6}" type="datetimeFigureOut">
              <a:rPr lang="de-DE" smtClean="0"/>
              <a:t>28.04.2021</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8DCE3B13-9CA8-3D42-8E2E-3DA75B09F37C}" type="slidenum">
              <a:rPr lang="de-DE" smtClean="0"/>
              <a:t>‹Nr.›</a:t>
            </a:fld>
            <a:endParaRPr lang="de-DE" dirty="0"/>
          </a:p>
        </p:txBody>
      </p:sp>
    </p:spTree>
    <p:extLst>
      <p:ext uri="{BB962C8B-B14F-4D97-AF65-F5344CB8AC3E}">
        <p14:creationId xmlns:p14="http://schemas.microsoft.com/office/powerpoint/2010/main" val="3402388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CBCDE8FC-3AC6-4747-9E74-2B3495EEA8D6}" type="datetimeFigureOut">
              <a:rPr lang="de-DE" smtClean="0"/>
              <a:t>28.04.2021</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8DCE3B13-9CA8-3D42-8E2E-3DA75B09F37C}" type="slidenum">
              <a:rPr lang="de-DE" smtClean="0"/>
              <a:t>‹Nr.›</a:t>
            </a:fld>
            <a:endParaRPr lang="de-DE" dirty="0"/>
          </a:p>
        </p:txBody>
      </p:sp>
    </p:spTree>
    <p:extLst>
      <p:ext uri="{BB962C8B-B14F-4D97-AF65-F5344CB8AC3E}">
        <p14:creationId xmlns:p14="http://schemas.microsoft.com/office/powerpoint/2010/main" val="1734432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CBCDE8FC-3AC6-4747-9E74-2B3495EEA8D6}" type="datetimeFigureOut">
              <a:rPr lang="de-DE" smtClean="0"/>
              <a:t>28.04.2021</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8DCE3B13-9CA8-3D42-8E2E-3DA75B09F37C}" type="slidenum">
              <a:rPr lang="de-DE" smtClean="0"/>
              <a:t>‹Nr.›</a:t>
            </a:fld>
            <a:endParaRPr lang="de-DE" dirty="0"/>
          </a:p>
        </p:txBody>
      </p:sp>
    </p:spTree>
    <p:extLst>
      <p:ext uri="{BB962C8B-B14F-4D97-AF65-F5344CB8AC3E}">
        <p14:creationId xmlns:p14="http://schemas.microsoft.com/office/powerpoint/2010/main" val="374119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DE8FC-3AC6-4747-9E74-2B3495EEA8D6}" type="datetimeFigureOut">
              <a:rPr lang="de-DE" smtClean="0"/>
              <a:t>28.04.2021</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E3B13-9CA8-3D42-8E2E-3DA75B09F37C}" type="slidenum">
              <a:rPr lang="de-DE" smtClean="0"/>
              <a:t>‹Nr.›</a:t>
            </a:fld>
            <a:endParaRPr lang="de-DE" dirty="0"/>
          </a:p>
        </p:txBody>
      </p:sp>
    </p:spTree>
    <p:extLst>
      <p:ext uri="{BB962C8B-B14F-4D97-AF65-F5344CB8AC3E}">
        <p14:creationId xmlns:p14="http://schemas.microsoft.com/office/powerpoint/2010/main" val="2034477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de.wikipedia.org/wiki/Blatt_(Pflanze)" TargetMode="External"/><Relationship Id="rId2" Type="http://schemas.openxmlformats.org/officeDocument/2006/relationships/hyperlink" Target="https://de.wikipedia.org/wiki/Gr%C3%A4ser" TargetMode="External"/><Relationship Id="rId1" Type="http://schemas.openxmlformats.org/officeDocument/2006/relationships/slideLayout" Target="../slideLayouts/slideLayout2.xml"/><Relationship Id="rId6" Type="http://schemas.openxmlformats.org/officeDocument/2006/relationships/hyperlink" Target="https://de.wikipedia.org/wiki/Zweig" TargetMode="External"/><Relationship Id="rId5" Type="http://schemas.openxmlformats.org/officeDocument/2006/relationships/hyperlink" Target="https://de.wikipedia.org/wiki/Frucht" TargetMode="External"/><Relationship Id="rId4" Type="http://schemas.openxmlformats.org/officeDocument/2006/relationships/hyperlink" Target="https://de.wikipedia.org/wiki/Same_(Pflanz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e.wikipedia.org/wiki/Tige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de.wikipedia.org/wiki/Beutegreife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Wer bin ich?????</a:t>
            </a:r>
          </a:p>
        </p:txBody>
      </p:sp>
      <p:sp>
        <p:nvSpPr>
          <p:cNvPr id="3" name="Untertitel 2"/>
          <p:cNvSpPr>
            <a:spLocks noGrp="1"/>
          </p:cNvSpPr>
          <p:nvPr>
            <p:ph type="subTitle" idx="1"/>
          </p:nvPr>
        </p:nvSpPr>
        <p:spPr/>
        <p:txBody>
          <a:bodyPr/>
          <a:lstStyle/>
          <a:p>
            <a:r>
              <a:rPr lang="de-DE" dirty="0"/>
              <a:t>Von </a:t>
            </a:r>
          </a:p>
          <a:p>
            <a:r>
              <a:rPr lang="de-DE" dirty="0"/>
              <a:t>Anton Kraus</a:t>
            </a:r>
          </a:p>
        </p:txBody>
      </p:sp>
      <p:sp>
        <p:nvSpPr>
          <p:cNvPr id="4" name="Textfeld 3">
            <a:extLst>
              <a:ext uri="{FF2B5EF4-FFF2-40B4-BE49-F238E27FC236}">
                <a16:creationId xmlns:a16="http://schemas.microsoft.com/office/drawing/2014/main" id="{CBB18BE7-4A93-464D-9DAC-D4ED321B93E2}"/>
              </a:ext>
            </a:extLst>
          </p:cNvPr>
          <p:cNvSpPr txBox="1"/>
          <p:nvPr/>
        </p:nvSpPr>
        <p:spPr>
          <a:xfrm>
            <a:off x="143838" y="369870"/>
            <a:ext cx="2445250" cy="646331"/>
          </a:xfrm>
          <a:prstGeom prst="rect">
            <a:avLst/>
          </a:prstGeom>
          <a:noFill/>
        </p:spPr>
        <p:txBody>
          <a:bodyPr wrap="square" rtlCol="0">
            <a:spAutoFit/>
          </a:bodyPr>
          <a:lstStyle/>
          <a:p>
            <a:r>
              <a:rPr lang="de-DE" dirty="0"/>
              <a:t>6c</a:t>
            </a:r>
          </a:p>
          <a:p>
            <a:r>
              <a:rPr lang="de-DE" dirty="0"/>
              <a:t>Nut</a:t>
            </a:r>
          </a:p>
        </p:txBody>
      </p:sp>
    </p:spTree>
    <p:extLst>
      <p:ext uri="{BB962C8B-B14F-4D97-AF65-F5344CB8AC3E}">
        <p14:creationId xmlns:p14="http://schemas.microsoft.com/office/powerpoint/2010/main" val="274786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Besonderheiten</a:t>
            </a:r>
          </a:p>
        </p:txBody>
      </p:sp>
      <p:sp>
        <p:nvSpPr>
          <p:cNvPr id="3" name="Inhaltsplatzhalter 2"/>
          <p:cNvSpPr>
            <a:spLocks noGrp="1"/>
          </p:cNvSpPr>
          <p:nvPr>
            <p:ph idx="1"/>
          </p:nvPr>
        </p:nvSpPr>
        <p:spPr/>
        <p:txBody>
          <a:bodyPr>
            <a:normAutofit/>
          </a:bodyPr>
          <a:lstStyle/>
          <a:p>
            <a:r>
              <a:rPr lang="de-DE" sz="2600" dirty="0"/>
              <a:t>Das Tier kann hervorragend Schwimmen und Tauchen</a:t>
            </a:r>
          </a:p>
        </p:txBody>
      </p:sp>
    </p:spTree>
    <p:extLst>
      <p:ext uri="{BB962C8B-B14F-4D97-AF65-F5344CB8AC3E}">
        <p14:creationId xmlns:p14="http://schemas.microsoft.com/office/powerpoint/2010/main" val="3113689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229600" cy="1769983"/>
          </a:xfrm>
        </p:spPr>
        <p:txBody>
          <a:bodyPr>
            <a:normAutofit/>
          </a:bodyPr>
          <a:lstStyle/>
          <a:p>
            <a:r>
              <a:rPr lang="de-DE" dirty="0"/>
              <a:t>Ich bin .....</a:t>
            </a:r>
            <a:br>
              <a:rPr lang="de-DE" dirty="0"/>
            </a:br>
            <a:endParaRPr lang="de-DE" dirty="0"/>
          </a:p>
        </p:txBody>
      </p:sp>
      <p:sp>
        <p:nvSpPr>
          <p:cNvPr id="9" name="Inhaltsplatzhalter 8">
            <a:extLst>
              <a:ext uri="{FF2B5EF4-FFF2-40B4-BE49-F238E27FC236}">
                <a16:creationId xmlns:a16="http://schemas.microsoft.com/office/drawing/2014/main" id="{01E4FA97-8B0F-4BAB-A05D-0FFDF4780AD4}"/>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3183998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vert="horz" lIns="91440" tIns="45720" rIns="91440" bIns="45720" rtlCol="0" anchor="ctr">
            <a:normAutofit/>
          </a:bodyPr>
          <a:lstStyle/>
          <a:p>
            <a:r>
              <a:rPr lang="de-DE" kern="1200" dirty="0">
                <a:latin typeface="+mj-lt"/>
                <a:ea typeface="+mj-ea"/>
                <a:cs typeface="+mj-cs"/>
              </a:rPr>
              <a:t>Verbreitung</a:t>
            </a:r>
          </a:p>
        </p:txBody>
      </p:sp>
      <p:sp>
        <p:nvSpPr>
          <p:cNvPr id="6" name="Textfeld 5">
            <a:extLst>
              <a:ext uri="{FF2B5EF4-FFF2-40B4-BE49-F238E27FC236}">
                <a16:creationId xmlns:a16="http://schemas.microsoft.com/office/drawing/2014/main" id="{E9ABF73E-D469-4B6E-855F-225BE5C9A0EB}"/>
              </a:ext>
            </a:extLst>
          </p:cNvPr>
          <p:cNvSpPr txBox="1"/>
          <p:nvPr/>
        </p:nvSpPr>
        <p:spPr>
          <a:xfrm>
            <a:off x="71919" y="2708375"/>
            <a:ext cx="4423881" cy="1980840"/>
          </a:xfrm>
          <a:prstGeom prst="rect">
            <a:avLst/>
          </a:prstGeom>
        </p:spPr>
        <p:txBody>
          <a:bodyPr vert="horz" lIns="91440" tIns="45720" rIns="91440" bIns="45720" rtlCol="0">
            <a:normAutofit/>
          </a:bodyPr>
          <a:lstStyle/>
          <a:p>
            <a:pPr>
              <a:spcBef>
                <a:spcPct val="20000"/>
              </a:spcBef>
              <a:buFont typeface="Arial"/>
            </a:pPr>
            <a:r>
              <a:rPr lang="de-DE" sz="2800" dirty="0"/>
              <a:t>Ursprüngliches Verbreitungsgebiet: hellrot </a:t>
            </a:r>
          </a:p>
          <a:p>
            <a:pPr>
              <a:spcBef>
                <a:spcPct val="20000"/>
              </a:spcBef>
              <a:buFont typeface="Arial"/>
            </a:pPr>
            <a:r>
              <a:rPr lang="de-DE" sz="2800" dirty="0"/>
              <a:t>Heutiges Verbreitungsgebiet: dunkelrot/tiefrot</a:t>
            </a:r>
          </a:p>
        </p:txBody>
      </p:sp>
      <p:pic>
        <p:nvPicPr>
          <p:cNvPr id="5" name="Inhaltsplatzhalter 4" descr="Ein Bild, das Karte enthält.&#10;&#10;Automatisch generierte Beschreibung">
            <a:extLst>
              <a:ext uri="{FF2B5EF4-FFF2-40B4-BE49-F238E27FC236}">
                <a16:creationId xmlns:a16="http://schemas.microsoft.com/office/drawing/2014/main" id="{DBF4AEBC-BA63-420E-9014-DEE6A5DDEE98}"/>
              </a:ext>
            </a:extLst>
          </p:cNvPr>
          <p:cNvPicPr>
            <a:picLocks noGrp="1" noChangeAspect="1"/>
          </p:cNvPicPr>
          <p:nvPr>
            <p:ph sz="half" idx="2"/>
          </p:nvPr>
        </p:nvPicPr>
        <p:blipFill>
          <a:blip r:embed="rId2"/>
          <a:stretch>
            <a:fillRect/>
          </a:stretch>
        </p:blipFill>
        <p:spPr>
          <a:xfrm>
            <a:off x="4648200" y="2495106"/>
            <a:ext cx="4038600" cy="2736151"/>
          </a:xfrm>
          <a:noFill/>
        </p:spPr>
      </p:pic>
    </p:spTree>
    <p:extLst>
      <p:ext uri="{BB962C8B-B14F-4D97-AF65-F5344CB8AC3E}">
        <p14:creationId xmlns:p14="http://schemas.microsoft.com/office/powerpoint/2010/main" val="2378455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nchor="ctr">
            <a:normAutofit/>
          </a:bodyPr>
          <a:lstStyle/>
          <a:p>
            <a:r>
              <a:rPr lang="de-DE" dirty="0"/>
              <a:t>Lebensraum</a:t>
            </a:r>
          </a:p>
        </p:txBody>
      </p:sp>
      <p:sp>
        <p:nvSpPr>
          <p:cNvPr id="3" name="Inhaltsplatzhalter 2"/>
          <p:cNvSpPr>
            <a:spLocks noGrp="1"/>
          </p:cNvSpPr>
          <p:nvPr>
            <p:ph sz="half" idx="1"/>
          </p:nvPr>
        </p:nvSpPr>
        <p:spPr>
          <a:xfrm>
            <a:off x="313362" y="2082485"/>
            <a:ext cx="4038600" cy="2695765"/>
          </a:xfrm>
        </p:spPr>
        <p:txBody>
          <a:bodyPr>
            <a:normAutofit/>
          </a:bodyPr>
          <a:lstStyle/>
          <a:p>
            <a:r>
              <a:rPr lang="de-DE" b="1" i="0" dirty="0">
                <a:effectLst/>
              </a:rPr>
              <a:t>tropische und subtropische Monsunregenwälder, immergrüne Wälder, Laubwälder und Dornbuschland</a:t>
            </a:r>
            <a:endParaRPr lang="de-DE" dirty="0"/>
          </a:p>
        </p:txBody>
      </p:sp>
      <p:pic>
        <p:nvPicPr>
          <p:cNvPr id="7" name="Inhaltsplatzhalter 6" descr="Ein Bild, das draußen, Natur, Wasser enthält.&#10;&#10;Automatisch generierte Beschreibung">
            <a:extLst>
              <a:ext uri="{FF2B5EF4-FFF2-40B4-BE49-F238E27FC236}">
                <a16:creationId xmlns:a16="http://schemas.microsoft.com/office/drawing/2014/main" id="{9F806F02-A972-4402-9F1A-3CD8250F9680}"/>
              </a:ext>
            </a:extLst>
          </p:cNvPr>
          <p:cNvPicPr>
            <a:picLocks noGrp="1" noChangeAspect="1"/>
          </p:cNvPicPr>
          <p:nvPr>
            <p:ph sz="half" idx="2"/>
          </p:nvPr>
        </p:nvPicPr>
        <p:blipFill>
          <a:blip r:embed="rId2"/>
          <a:stretch>
            <a:fillRect/>
          </a:stretch>
        </p:blipFill>
        <p:spPr>
          <a:xfrm>
            <a:off x="4572000" y="2081117"/>
            <a:ext cx="4038600" cy="2695765"/>
          </a:xfrm>
          <a:noFill/>
        </p:spPr>
      </p:pic>
    </p:spTree>
    <p:extLst>
      <p:ext uri="{BB962C8B-B14F-4D97-AF65-F5344CB8AC3E}">
        <p14:creationId xmlns:p14="http://schemas.microsoft.com/office/powerpoint/2010/main" val="253770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Nahrung</a:t>
            </a:r>
          </a:p>
        </p:txBody>
      </p:sp>
      <p:sp>
        <p:nvSpPr>
          <p:cNvPr id="3" name="Inhaltsplatzhalter 2"/>
          <p:cNvSpPr>
            <a:spLocks noGrp="1"/>
          </p:cNvSpPr>
          <p:nvPr>
            <p:ph idx="1"/>
          </p:nvPr>
        </p:nvSpPr>
        <p:spPr>
          <a:xfrm>
            <a:off x="1130157" y="1619464"/>
            <a:ext cx="6458592" cy="3619072"/>
          </a:xfrm>
        </p:spPr>
        <p:txBody>
          <a:bodyPr>
            <a:normAutofit/>
          </a:bodyPr>
          <a:lstStyle/>
          <a:p>
            <a:r>
              <a:rPr lang="de-DE" sz="2600" b="0" i="0" dirty="0">
                <a:solidFill>
                  <a:srgbClr val="202122"/>
                </a:solidFill>
                <a:effectLst/>
                <a:latin typeface="Arial" panose="020B0604020202020204" pitchFamily="34" charset="0"/>
              </a:rPr>
              <a:t>Die Ernährung des Tieres besteht Hauptsächlich aus </a:t>
            </a:r>
            <a:r>
              <a:rPr lang="de-DE" sz="2600" b="0" i="0" u="none" strike="noStrike" dirty="0">
                <a:solidFill>
                  <a:srgbClr val="0645AD"/>
                </a:solidFill>
                <a:effectLst/>
                <a:latin typeface="Arial" panose="020B0604020202020204" pitchFamily="34" charset="0"/>
                <a:hlinkClick r:id="rId2" tooltip="Gräser"/>
              </a:rPr>
              <a:t>Gräsern</a:t>
            </a:r>
            <a:r>
              <a:rPr lang="de-DE" sz="2600" b="0" i="0" dirty="0">
                <a:solidFill>
                  <a:srgbClr val="202122"/>
                </a:solidFill>
                <a:effectLst/>
                <a:latin typeface="Arial" panose="020B0604020202020204" pitchFamily="34" charset="0"/>
              </a:rPr>
              <a:t>, </a:t>
            </a:r>
            <a:r>
              <a:rPr lang="de-DE" sz="2600" b="0" i="0" u="none" strike="noStrike" dirty="0">
                <a:solidFill>
                  <a:srgbClr val="0645AD"/>
                </a:solidFill>
                <a:effectLst/>
                <a:latin typeface="Arial" panose="020B0604020202020204" pitchFamily="34" charset="0"/>
                <a:hlinkClick r:id="rId3" tooltip="Blatt (Pflanze)"/>
              </a:rPr>
              <a:t>Blättern</a:t>
            </a:r>
            <a:r>
              <a:rPr lang="de-DE" sz="2600" b="0" i="0" dirty="0">
                <a:solidFill>
                  <a:srgbClr val="202122"/>
                </a:solidFill>
                <a:effectLst/>
                <a:latin typeface="Arial" panose="020B0604020202020204" pitchFamily="34" charset="0"/>
              </a:rPr>
              <a:t>, </a:t>
            </a:r>
            <a:r>
              <a:rPr lang="de-DE" sz="2600" b="0" i="0" u="none" strike="noStrike" dirty="0">
                <a:solidFill>
                  <a:srgbClr val="0645AD"/>
                </a:solidFill>
                <a:effectLst/>
                <a:latin typeface="Arial" panose="020B0604020202020204" pitchFamily="34" charset="0"/>
                <a:hlinkClick r:id="rId4" tooltip="Same (Pflanze)"/>
              </a:rPr>
              <a:t>Samen</a:t>
            </a:r>
            <a:r>
              <a:rPr lang="de-DE" sz="2600" b="0" i="0" dirty="0">
                <a:solidFill>
                  <a:srgbClr val="202122"/>
                </a:solidFill>
                <a:effectLst/>
                <a:latin typeface="Arial" panose="020B0604020202020204" pitchFamily="34" charset="0"/>
              </a:rPr>
              <a:t>, </a:t>
            </a:r>
            <a:r>
              <a:rPr lang="de-DE" sz="2600" b="0" i="0" u="none" strike="noStrike" dirty="0">
                <a:solidFill>
                  <a:srgbClr val="0645AD"/>
                </a:solidFill>
                <a:effectLst/>
                <a:latin typeface="Arial" panose="020B0604020202020204" pitchFamily="34" charset="0"/>
                <a:hlinkClick r:id="rId5" tooltip="Frucht"/>
              </a:rPr>
              <a:t>Früchten</a:t>
            </a:r>
            <a:r>
              <a:rPr lang="de-DE" sz="2600" b="0" i="0" dirty="0">
                <a:solidFill>
                  <a:srgbClr val="202122"/>
                </a:solidFill>
                <a:effectLst/>
                <a:latin typeface="Arial" panose="020B0604020202020204" pitchFamily="34" charset="0"/>
              </a:rPr>
              <a:t> und </a:t>
            </a:r>
            <a:r>
              <a:rPr lang="de-DE" sz="2600" b="0" i="0" u="none" strike="noStrike" dirty="0">
                <a:solidFill>
                  <a:srgbClr val="0645AD"/>
                </a:solidFill>
                <a:effectLst/>
                <a:latin typeface="Arial" panose="020B0604020202020204" pitchFamily="34" charset="0"/>
                <a:hlinkClick r:id="rId6" tooltip="Zweig"/>
              </a:rPr>
              <a:t>Zweigen</a:t>
            </a:r>
            <a:r>
              <a:rPr lang="de-DE" sz="2600" b="0" i="0" u="none" strike="noStrike" dirty="0">
                <a:solidFill>
                  <a:srgbClr val="0645AD"/>
                </a:solidFill>
                <a:effectLst/>
                <a:latin typeface="Arial" panose="020B0604020202020204" pitchFamily="34" charset="0"/>
              </a:rPr>
              <a:t>. </a:t>
            </a:r>
            <a:r>
              <a:rPr lang="de-DE" sz="2600" b="0" i="0" dirty="0">
                <a:solidFill>
                  <a:srgbClr val="202122"/>
                </a:solidFill>
                <a:effectLst/>
                <a:latin typeface="Arial" panose="020B0604020202020204" pitchFamily="34" charset="0"/>
              </a:rPr>
              <a:t>Die genaue Zusammensetzung der Nahrung ist regional und jahreszeitlich abhängig von der jeweiligen Verfügbarkeit von Pflanzen.</a:t>
            </a:r>
            <a:endParaRPr lang="de-DE" sz="2600" dirty="0"/>
          </a:p>
        </p:txBody>
      </p:sp>
    </p:spTree>
    <p:extLst>
      <p:ext uri="{BB962C8B-B14F-4D97-AF65-F5344CB8AC3E}">
        <p14:creationId xmlns:p14="http://schemas.microsoft.com/office/powerpoint/2010/main" val="111573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Feinde</a:t>
            </a:r>
          </a:p>
        </p:txBody>
      </p:sp>
      <p:sp>
        <p:nvSpPr>
          <p:cNvPr id="3" name="Inhaltsplatzhalter 2"/>
          <p:cNvSpPr>
            <a:spLocks noGrp="1"/>
          </p:cNvSpPr>
          <p:nvPr>
            <p:ph idx="1"/>
          </p:nvPr>
        </p:nvSpPr>
        <p:spPr>
          <a:xfrm>
            <a:off x="457200" y="1600200"/>
            <a:ext cx="8229600" cy="4769778"/>
          </a:xfrm>
        </p:spPr>
        <p:txBody>
          <a:bodyPr>
            <a:normAutofit/>
          </a:bodyPr>
          <a:lstStyle/>
          <a:p>
            <a:r>
              <a:rPr lang="de-DE" sz="2600" dirty="0">
                <a:solidFill>
                  <a:srgbClr val="202122"/>
                </a:solidFill>
                <a:latin typeface="Arial" panose="020B0604020202020204" pitchFamily="34" charset="0"/>
              </a:rPr>
              <a:t>Das Tier hat keine natürlichen Feinde.</a:t>
            </a:r>
            <a:r>
              <a:rPr lang="de-DE" sz="2600" b="0" i="0" dirty="0">
                <a:solidFill>
                  <a:srgbClr val="202122"/>
                </a:solidFill>
                <a:effectLst/>
                <a:latin typeface="Arial" panose="020B0604020202020204" pitchFamily="34" charset="0"/>
              </a:rPr>
              <a:t> Gelegentlich erbeutet ein </a:t>
            </a:r>
            <a:r>
              <a:rPr lang="de-DE" sz="2600" b="0" i="0" u="none" strike="noStrike" dirty="0">
                <a:solidFill>
                  <a:srgbClr val="0645AD"/>
                </a:solidFill>
                <a:effectLst/>
                <a:latin typeface="Arial" panose="020B0604020202020204" pitchFamily="34" charset="0"/>
                <a:hlinkClick r:id="rId3" tooltip="Tiger"/>
              </a:rPr>
              <a:t>Tiger</a:t>
            </a:r>
            <a:r>
              <a:rPr lang="de-DE" sz="2600" b="0" i="0" dirty="0">
                <a:solidFill>
                  <a:srgbClr val="202122"/>
                </a:solidFill>
                <a:effectLst/>
                <a:latin typeface="Arial" panose="020B0604020202020204" pitchFamily="34" charset="0"/>
              </a:rPr>
              <a:t> ein Jungtier.</a:t>
            </a:r>
            <a:r>
              <a:rPr lang="de-DE" sz="2600" b="0" i="0" baseline="30000" dirty="0">
                <a:solidFill>
                  <a:srgbClr val="0645AD"/>
                </a:solidFill>
                <a:effectLst/>
                <a:latin typeface="Arial" panose="020B0604020202020204" pitchFamily="34" charset="0"/>
              </a:rPr>
              <a:t> </a:t>
            </a:r>
            <a:r>
              <a:rPr lang="de-DE" sz="2600" b="0" i="0" dirty="0">
                <a:solidFill>
                  <a:srgbClr val="202122"/>
                </a:solidFill>
                <a:effectLst/>
                <a:latin typeface="Arial" panose="020B0604020202020204" pitchFamily="34" charset="0"/>
              </a:rPr>
              <a:t>Im Bedrohungsfall werden Jungtiere von ausgewachsenen Gruppenmitgliedern eingekreist. Gelegentlich fallen die Tiger aber auch ausgewachsene Individuen an. Dabei </a:t>
            </a:r>
            <a:r>
              <a:rPr lang="de-DE" sz="2600" dirty="0">
                <a:solidFill>
                  <a:srgbClr val="202122"/>
                </a:solidFill>
                <a:latin typeface="Arial" panose="020B0604020202020204" pitchFamily="34" charset="0"/>
              </a:rPr>
              <a:t>nimmt</a:t>
            </a:r>
            <a:r>
              <a:rPr lang="de-DE" sz="2600" b="0" i="0" dirty="0">
                <a:solidFill>
                  <a:srgbClr val="202122"/>
                </a:solidFill>
                <a:effectLst/>
                <a:latin typeface="Arial" panose="020B0604020202020204" pitchFamily="34" charset="0"/>
              </a:rPr>
              <a:t> das Tier den Tiger durchaus als </a:t>
            </a:r>
            <a:r>
              <a:rPr lang="de-DE" sz="2600" b="0" i="0" u="none" strike="noStrike" dirty="0">
                <a:solidFill>
                  <a:srgbClr val="0645AD"/>
                </a:solidFill>
                <a:effectLst/>
                <a:latin typeface="Arial" panose="020B0604020202020204" pitchFamily="34" charset="0"/>
                <a:hlinkClick r:id="rId4" tooltip="Beutegreifer"/>
              </a:rPr>
              <a:t>Beutegreifer</a:t>
            </a:r>
            <a:r>
              <a:rPr lang="de-DE" sz="2600" b="0" i="0" dirty="0">
                <a:solidFill>
                  <a:srgbClr val="202122"/>
                </a:solidFill>
                <a:effectLst/>
                <a:latin typeface="Arial" panose="020B0604020202020204" pitchFamily="34" charset="0"/>
              </a:rPr>
              <a:t> wahr</a:t>
            </a:r>
            <a:r>
              <a:rPr lang="de-DE" sz="2600" dirty="0">
                <a:solidFill>
                  <a:srgbClr val="202122"/>
                </a:solidFill>
                <a:latin typeface="Arial" panose="020B0604020202020204" pitchFamily="34" charset="0"/>
              </a:rPr>
              <a:t>. </a:t>
            </a:r>
            <a:endParaRPr lang="de-DE" sz="2600" dirty="0"/>
          </a:p>
        </p:txBody>
      </p:sp>
    </p:spTree>
    <p:extLst>
      <p:ext uri="{BB962C8B-B14F-4D97-AF65-F5344CB8AC3E}">
        <p14:creationId xmlns:p14="http://schemas.microsoft.com/office/powerpoint/2010/main" val="3600181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Fortbewegung</a:t>
            </a:r>
          </a:p>
        </p:txBody>
      </p:sp>
      <p:sp>
        <p:nvSpPr>
          <p:cNvPr id="3" name="Inhaltsplatzhalter 2"/>
          <p:cNvSpPr>
            <a:spLocks noGrp="1"/>
          </p:cNvSpPr>
          <p:nvPr>
            <p:ph idx="1"/>
          </p:nvPr>
        </p:nvSpPr>
        <p:spPr>
          <a:xfrm>
            <a:off x="457200" y="2709809"/>
            <a:ext cx="8229600" cy="1964933"/>
          </a:xfrm>
        </p:spPr>
        <p:txBody>
          <a:bodyPr>
            <a:normAutofit/>
          </a:bodyPr>
          <a:lstStyle/>
          <a:p>
            <a:r>
              <a:rPr lang="de-DE" sz="2600" dirty="0">
                <a:solidFill>
                  <a:srgbClr val="3A3A3A"/>
                </a:solidFill>
                <a:latin typeface="Helvetica Neue"/>
              </a:rPr>
              <a:t>Das Tier hat 4 Beine, i</a:t>
            </a:r>
            <a:r>
              <a:rPr lang="de-DE" sz="2600" b="0" i="0" dirty="0">
                <a:solidFill>
                  <a:srgbClr val="3A3A3A"/>
                </a:solidFill>
                <a:effectLst/>
                <a:latin typeface="Helvetica Neue"/>
              </a:rPr>
              <a:t>m Allgemeinen geht das Tier mit einer Geschwindigkeit von ungefähr sechs Stunden Kilometern; sie können aber auch bei Bedarf mit bis zu 40 Stunden Kilometern sprinten.</a:t>
            </a:r>
            <a:endParaRPr lang="de-DE" sz="2600" dirty="0"/>
          </a:p>
        </p:txBody>
      </p:sp>
    </p:spTree>
    <p:extLst>
      <p:ext uri="{BB962C8B-B14F-4D97-AF65-F5344CB8AC3E}">
        <p14:creationId xmlns:p14="http://schemas.microsoft.com/office/powerpoint/2010/main" val="284354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Größe</a:t>
            </a:r>
          </a:p>
        </p:txBody>
      </p:sp>
      <p:sp>
        <p:nvSpPr>
          <p:cNvPr id="3" name="Inhaltsplatzhalter 2"/>
          <p:cNvSpPr>
            <a:spLocks noGrp="1"/>
          </p:cNvSpPr>
          <p:nvPr>
            <p:ph idx="1"/>
          </p:nvPr>
        </p:nvSpPr>
        <p:spPr>
          <a:xfrm>
            <a:off x="529119" y="1507732"/>
            <a:ext cx="8229600" cy="2221787"/>
          </a:xfrm>
        </p:spPr>
        <p:txBody>
          <a:bodyPr>
            <a:normAutofit/>
          </a:bodyPr>
          <a:lstStyle/>
          <a:p>
            <a:r>
              <a:rPr lang="de-DE" sz="2600" dirty="0"/>
              <a:t>Bei meinem Tier beträgt die Schulterhöhe bei den Männchen durchschnittlich 270 cm und maximal 340 cm bei den Weibchen beträgt die Schulterhöhe im durchschnitt 240 cm und maximal über 250 cm.</a:t>
            </a:r>
          </a:p>
        </p:txBody>
      </p:sp>
    </p:spTree>
    <p:extLst>
      <p:ext uri="{BB962C8B-B14F-4D97-AF65-F5344CB8AC3E}">
        <p14:creationId xmlns:p14="http://schemas.microsoft.com/office/powerpoint/2010/main" val="404860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Körperbedeckung</a:t>
            </a:r>
          </a:p>
        </p:txBody>
      </p:sp>
      <p:sp>
        <p:nvSpPr>
          <p:cNvPr id="3" name="Inhaltsplatzhalter 2"/>
          <p:cNvSpPr>
            <a:spLocks noGrp="1"/>
          </p:cNvSpPr>
          <p:nvPr>
            <p:ph idx="1"/>
          </p:nvPr>
        </p:nvSpPr>
        <p:spPr/>
        <p:txBody>
          <a:bodyPr>
            <a:normAutofit/>
          </a:bodyPr>
          <a:lstStyle/>
          <a:p>
            <a:r>
              <a:rPr lang="de-DE" sz="2600" dirty="0"/>
              <a:t>Die Haut des Tieres hat im Durchschnitt eine Dicke von 18 mm, kann am Rücken aber bis zu 30 mm erreichen. Haare sind nur spärlich ausgebildet.</a:t>
            </a:r>
          </a:p>
        </p:txBody>
      </p:sp>
    </p:spTree>
    <p:extLst>
      <p:ext uri="{BB962C8B-B14F-4D97-AF65-F5344CB8AC3E}">
        <p14:creationId xmlns:p14="http://schemas.microsoft.com/office/powerpoint/2010/main" val="152731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Fortpflanzung</a:t>
            </a:r>
          </a:p>
        </p:txBody>
      </p:sp>
      <p:sp>
        <p:nvSpPr>
          <p:cNvPr id="6" name="Inhaltsplatzhalter 5">
            <a:extLst>
              <a:ext uri="{FF2B5EF4-FFF2-40B4-BE49-F238E27FC236}">
                <a16:creationId xmlns:a16="http://schemas.microsoft.com/office/drawing/2014/main" id="{05155FED-EC6B-4667-B3DE-388F47053472}"/>
              </a:ext>
            </a:extLst>
          </p:cNvPr>
          <p:cNvSpPr>
            <a:spLocks noGrp="1"/>
          </p:cNvSpPr>
          <p:nvPr>
            <p:ph idx="1"/>
          </p:nvPr>
        </p:nvSpPr>
        <p:spPr/>
        <p:txBody>
          <a:bodyPr>
            <a:normAutofit/>
          </a:bodyPr>
          <a:lstStyle/>
          <a:p>
            <a:r>
              <a:rPr lang="de-DE" sz="2600" dirty="0"/>
              <a:t>Im Allgemeinen kann sich das Tier ganzjährig verpaaren. Die Tragzeit dauert im Durchschnitt 640 Tage (rund 22 Monate).</a:t>
            </a:r>
          </a:p>
        </p:txBody>
      </p:sp>
    </p:spTree>
    <p:extLst>
      <p:ext uri="{BB962C8B-B14F-4D97-AF65-F5344CB8AC3E}">
        <p14:creationId xmlns:p14="http://schemas.microsoft.com/office/powerpoint/2010/main" val="1524938116"/>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245</Words>
  <Application>Microsoft Office PowerPoint</Application>
  <PresentationFormat>Bildschirmpräsentation (4:3)</PresentationFormat>
  <Paragraphs>26</Paragraphs>
  <Slides>11</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Arial</vt:lpstr>
      <vt:lpstr>Calibri</vt:lpstr>
      <vt:lpstr>Helvetica Neue</vt:lpstr>
      <vt:lpstr>Office-Design</vt:lpstr>
      <vt:lpstr>Wer bin ich?????</vt:lpstr>
      <vt:lpstr>Verbreitung</vt:lpstr>
      <vt:lpstr>Lebensraum</vt:lpstr>
      <vt:lpstr>Nahrung</vt:lpstr>
      <vt:lpstr>Feinde</vt:lpstr>
      <vt:lpstr>Fortbewegung</vt:lpstr>
      <vt:lpstr>Größe</vt:lpstr>
      <vt:lpstr>Körperbedeckung</vt:lpstr>
      <vt:lpstr>Fortpflanzung</vt:lpstr>
      <vt:lpstr>Besonderheiten</vt:lpstr>
      <vt:lpstr>Ich bin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 bin ich?????</dc:title>
  <dc:creator>Marion</dc:creator>
  <cp:lastModifiedBy>Kraus Fabian</cp:lastModifiedBy>
  <cp:revision>21</cp:revision>
  <dcterms:created xsi:type="dcterms:W3CDTF">2020-05-24T12:50:37Z</dcterms:created>
  <dcterms:modified xsi:type="dcterms:W3CDTF">2021-04-28T16:23:15Z</dcterms:modified>
</cp:coreProperties>
</file>